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7"/>
  </p:notesMasterIdLst>
  <p:sldIdLst>
    <p:sldId id="294" r:id="rId3"/>
    <p:sldId id="257" r:id="rId4"/>
    <p:sldId id="265" r:id="rId5"/>
    <p:sldId id="266" r:id="rId6"/>
    <p:sldId id="271" r:id="rId7"/>
    <p:sldId id="274" r:id="rId8"/>
    <p:sldId id="276" r:id="rId9"/>
    <p:sldId id="261" r:id="rId10"/>
    <p:sldId id="262" r:id="rId11"/>
    <p:sldId id="263" r:id="rId12"/>
    <p:sldId id="273" r:id="rId13"/>
    <p:sldId id="272" r:id="rId14"/>
    <p:sldId id="264" r:id="rId15"/>
    <p:sldId id="292" r:id="rId16"/>
    <p:sldId id="278" r:id="rId17"/>
    <p:sldId id="289" r:id="rId18"/>
    <p:sldId id="280" r:id="rId19"/>
    <p:sldId id="291" r:id="rId20"/>
    <p:sldId id="293" r:id="rId21"/>
    <p:sldId id="283" r:id="rId22"/>
    <p:sldId id="290" r:id="rId23"/>
    <p:sldId id="285" r:id="rId24"/>
    <p:sldId id="286" r:id="rId25"/>
    <p:sldId id="288"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98" autoAdjust="0"/>
    <p:restoredTop sz="71454" autoAdjust="0"/>
  </p:normalViewPr>
  <p:slideViewPr>
    <p:cSldViewPr>
      <p:cViewPr varScale="1">
        <p:scale>
          <a:sx n="53" d="100"/>
          <a:sy n="53" d="100"/>
        </p:scale>
        <p:origin x="1332"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5F7CFC-3C2F-431B-B676-06586E1AA6E2}" type="datetimeFigureOut">
              <a:rPr lang="en-US" smtClean="0"/>
              <a:t>5/31/2016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D81A32-2917-4306-A081-CB9BFF7B1586}" type="slidenum">
              <a:rPr lang="en-US" smtClean="0"/>
              <a:t>‹#›</a:t>
            </a:fld>
            <a:endParaRPr lang="en-US"/>
          </a:p>
        </p:txBody>
      </p:sp>
    </p:spTree>
    <p:extLst>
      <p:ext uri="{BB962C8B-B14F-4D97-AF65-F5344CB8AC3E}">
        <p14:creationId xmlns:p14="http://schemas.microsoft.com/office/powerpoint/2010/main" val="958352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Shared with</a:t>
            </a:r>
            <a:r>
              <a:rPr lang="en-US" baseline="0" dirty="0" smtClean="0"/>
              <a:t> Michael, but some of the following may best wait for pages to be in more final version:</a:t>
            </a:r>
          </a:p>
          <a:p>
            <a:endParaRPr lang="en-US" dirty="0" smtClean="0"/>
          </a:p>
          <a:p>
            <a:r>
              <a:rPr lang="en-US" dirty="0" smtClean="0"/>
              <a:t>Want</a:t>
            </a:r>
            <a:r>
              <a:rPr lang="en-US" baseline="0" dirty="0" smtClean="0"/>
              <a:t> to be able to print (almost) any page as .pdf </a:t>
            </a:r>
          </a:p>
          <a:p>
            <a:r>
              <a:rPr lang="en-US" baseline="0" dirty="0" smtClean="0"/>
              <a:t>– may need “hamburger” to support some browsers</a:t>
            </a:r>
          </a:p>
          <a:p>
            <a:r>
              <a:rPr lang="en-US" baseline="0" dirty="0" smtClean="0"/>
              <a:t>- Control where page breaks would occur</a:t>
            </a:r>
          </a:p>
          <a:p>
            <a:r>
              <a:rPr lang="en-US" baseline="0" dirty="0" smtClean="0"/>
              <a:t>Want (almost) any page to be attractive if shared with Facebook (pick up photo or figure)</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a:t>
            </a:fld>
            <a:endParaRPr lang="en-US"/>
          </a:p>
        </p:txBody>
      </p:sp>
    </p:spTree>
    <p:extLst>
      <p:ext uri="{BB962C8B-B14F-4D97-AF65-F5344CB8AC3E}">
        <p14:creationId xmlns:p14="http://schemas.microsoft.com/office/powerpoint/2010/main" val="3637059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READY</a:t>
            </a:r>
            <a:r>
              <a:rPr lang="en-US" baseline="0" dirty="0" smtClean="0"/>
              <a:t> FOR MICHAEL</a:t>
            </a:r>
          </a:p>
          <a:p>
            <a:endParaRPr lang="en-US" dirty="0" smtClean="0"/>
          </a:p>
          <a:p>
            <a:r>
              <a:rPr lang="en-US" dirty="0" smtClean="0"/>
              <a:t>Secondary</a:t>
            </a:r>
            <a:r>
              <a:rPr lang="en-US" baseline="0" dirty="0" smtClean="0"/>
              <a:t> </a:t>
            </a:r>
            <a:r>
              <a:rPr lang="en-US" baseline="0" dirty="0" smtClean="0"/>
              <a:t>page – topic D</a:t>
            </a:r>
          </a:p>
          <a:p>
            <a:r>
              <a:rPr lang="en-US" baseline="0" dirty="0" smtClean="0"/>
              <a:t>Get Jonathan </a:t>
            </a:r>
            <a:r>
              <a:rPr lang="en-US" baseline="0" dirty="0" err="1" smtClean="0"/>
              <a:t>Deenik’s</a:t>
            </a:r>
            <a:r>
              <a:rPr lang="en-US" baseline="0" dirty="0" smtClean="0"/>
              <a:t> advice and have WUTMI, Island Foods, etc. take the lead on what will appeal to people here</a:t>
            </a:r>
          </a:p>
          <a:p>
            <a:r>
              <a:rPr lang="en-US" baseline="0" dirty="0" smtClean="0"/>
              <a:t>Link to a variety of existing web pages and downloadable materials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11</a:t>
            </a:fld>
            <a:endParaRPr lang="en-US"/>
          </a:p>
        </p:txBody>
      </p:sp>
    </p:spTree>
    <p:extLst>
      <p:ext uri="{BB962C8B-B14F-4D97-AF65-F5344CB8AC3E}">
        <p14:creationId xmlns:p14="http://schemas.microsoft.com/office/powerpoint/2010/main" val="6523452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a:t>
            </a:r>
            <a:r>
              <a:rPr lang="en-US" baseline="0" dirty="0" smtClean="0"/>
              <a:t> READY FOR MICHAEL</a:t>
            </a:r>
          </a:p>
          <a:p>
            <a:r>
              <a:rPr lang="en-US" dirty="0" smtClean="0"/>
              <a:t>Secondary </a:t>
            </a:r>
            <a:r>
              <a:rPr lang="en-US" dirty="0" smtClean="0"/>
              <a:t>page for</a:t>
            </a:r>
            <a:r>
              <a:rPr lang="en-US" baseline="0" dirty="0" smtClean="0"/>
              <a:t> topic C1, provide link to user interface for topic C2</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12</a:t>
            </a:fld>
            <a:endParaRPr lang="en-US"/>
          </a:p>
        </p:txBody>
      </p:sp>
    </p:spTree>
    <p:extLst>
      <p:ext uri="{BB962C8B-B14F-4D97-AF65-F5344CB8AC3E}">
        <p14:creationId xmlns:p14="http://schemas.microsoft.com/office/powerpoint/2010/main" val="358548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SENT</a:t>
            </a:r>
            <a:r>
              <a:rPr lang="en-US" baseline="0" dirty="0" smtClean="0"/>
              <a:t> VERY SIMILAR TEXT TO MICHAEL 5/23/16</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13</a:t>
            </a:fld>
            <a:endParaRPr lang="en-US"/>
          </a:p>
        </p:txBody>
      </p:sp>
    </p:spTree>
    <p:extLst>
      <p:ext uri="{BB962C8B-B14F-4D97-AF65-F5344CB8AC3E}">
        <p14:creationId xmlns:p14="http://schemas.microsoft.com/office/powerpoint/2010/main" val="23882360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a:ln/>
        </p:spPr>
      </p:sp>
      <p:sp>
        <p:nvSpPr>
          <p:cNvPr id="4099"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r>
              <a:rPr lang="en-US" altLang="en-US" dirty="0" smtClean="0">
                <a:latin typeface="Arial" panose="020B0604020202020204" pitchFamily="34" charset="0"/>
              </a:rPr>
              <a:t>“Work</a:t>
            </a:r>
            <a:r>
              <a:rPr lang="en-US" altLang="en-US" baseline="0" dirty="0" smtClean="0">
                <a:latin typeface="Arial" panose="020B0604020202020204" pitchFamily="34" charset="0"/>
              </a:rPr>
              <a:t> with people and work with nature” should link to slide #23 in this </a:t>
            </a:r>
            <a:r>
              <a:rPr lang="en-US" altLang="en-US" baseline="0" dirty="0" err="1" smtClean="0">
                <a:latin typeface="Arial" panose="020B0604020202020204" pitchFamily="34" charset="0"/>
              </a:rPr>
              <a:t>ppt</a:t>
            </a:r>
            <a:endParaRPr lang="en-US" altLang="en-US" dirty="0" smtClean="0">
              <a:latin typeface="Arial" panose="020B0604020202020204" pitchFamily="34" charset="0"/>
            </a:endParaRPr>
          </a:p>
          <a:p>
            <a:endParaRPr lang="en-US" altLang="en-US" dirty="0" smtClean="0">
              <a:latin typeface="Arial" panose="020B0604020202020204" pitchFamily="34" charset="0"/>
            </a:endParaRPr>
          </a:p>
          <a:p>
            <a:r>
              <a:rPr lang="en-US" altLang="en-US" dirty="0" smtClean="0">
                <a:latin typeface="Arial" panose="020B0604020202020204" pitchFamily="34" charset="0"/>
              </a:rPr>
              <a:t>Katie notes:</a:t>
            </a:r>
            <a:endParaRPr lang="en-US" altLang="en-US" dirty="0" smtClean="0">
              <a:latin typeface="Arial" panose="020B0604020202020204" pitchFamily="34" charset="0"/>
            </a:endParaRPr>
          </a:p>
          <a:p>
            <a:r>
              <a:rPr lang="en-US" altLang="en-US" dirty="0" smtClean="0">
                <a:latin typeface="Arial" panose="020B0604020202020204" pitchFamily="34" charset="0"/>
              </a:rPr>
              <a:t>Insert one picture for each ecosystem (need to find)</a:t>
            </a:r>
          </a:p>
          <a:p>
            <a:r>
              <a:rPr lang="en-US" altLang="en-US" dirty="0" smtClean="0">
                <a:latin typeface="Arial" panose="020B0604020202020204" pitchFamily="34" charset="0"/>
              </a:rPr>
              <a:t>Discuss “strand forest” terminology with Harley</a:t>
            </a:r>
          </a:p>
          <a:p>
            <a:endParaRPr lang="en-US" altLang="en-US" dirty="0" smtClean="0">
              <a:latin typeface="Arial" panose="020B0604020202020204" pitchFamily="34" charset="0"/>
            </a:endParaRPr>
          </a:p>
        </p:txBody>
      </p:sp>
      <p:sp>
        <p:nvSpPr>
          <p:cNvPr id="4100"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1B0F367-153C-4958-91C9-3DAE83395157}" type="slidenum">
              <a:rPr lang="en-US" altLang="en-US">
                <a:solidFill>
                  <a:srgbClr val="000000"/>
                </a:solidFill>
              </a:rPr>
              <a:pPr>
                <a:spcBef>
                  <a:spcPct val="0"/>
                </a:spcBef>
              </a:pPr>
              <a:t>14</a:t>
            </a:fld>
            <a:endParaRPr lang="en-US" altLang="en-US">
              <a:solidFill>
                <a:srgbClr val="000000"/>
              </a:solidFill>
            </a:endParaRPr>
          </a:p>
        </p:txBody>
      </p:sp>
    </p:spTree>
    <p:extLst>
      <p:ext uri="{BB962C8B-B14F-4D97-AF65-F5344CB8AC3E}">
        <p14:creationId xmlns:p14="http://schemas.microsoft.com/office/powerpoint/2010/main" val="5673535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a:ln/>
        </p:spPr>
      </p:sp>
      <p:sp>
        <p:nvSpPr>
          <p:cNvPr id="6147"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r>
              <a:rPr lang="en-US" altLang="en-US" dirty="0" smtClean="0">
                <a:latin typeface="Arial" panose="020B0604020202020204" pitchFamily="34" charset="0"/>
              </a:rPr>
              <a:t>“</a:t>
            </a:r>
            <a:r>
              <a:rPr lang="en-US" altLang="en-US" dirty="0" smtClean="0">
                <a:latin typeface="Arial" panose="020B0604020202020204" pitchFamily="34" charset="0"/>
              </a:rPr>
              <a:t>Click </a:t>
            </a:r>
            <a:r>
              <a:rPr lang="en-US" altLang="en-US" dirty="0" smtClean="0">
                <a:latin typeface="Arial" panose="020B0604020202020204" pitchFamily="34" charset="0"/>
              </a:rPr>
              <a:t>here…” </a:t>
            </a:r>
            <a:r>
              <a:rPr lang="en-US" altLang="en-US" dirty="0" smtClean="0">
                <a:latin typeface="Arial" panose="020B0604020202020204" pitchFamily="34" charset="0"/>
              </a:rPr>
              <a:t>leads</a:t>
            </a:r>
            <a:r>
              <a:rPr lang="en-US" altLang="en-US" baseline="0" dirty="0" smtClean="0">
                <a:latin typeface="Arial" panose="020B0604020202020204" pitchFamily="34" charset="0"/>
              </a:rPr>
              <a:t> to </a:t>
            </a:r>
            <a:r>
              <a:rPr lang="en-US" altLang="en-US" baseline="0" dirty="0" err="1" smtClean="0">
                <a:latin typeface="Arial" panose="020B0604020202020204" pitchFamily="34" charset="0"/>
              </a:rPr>
              <a:t>ppt</a:t>
            </a:r>
            <a:r>
              <a:rPr lang="en-US" altLang="en-US" baseline="0" dirty="0" smtClean="0">
                <a:latin typeface="Arial" panose="020B0604020202020204" pitchFamily="34" charset="0"/>
              </a:rPr>
              <a:t> slides </a:t>
            </a:r>
            <a:r>
              <a:rPr lang="en-US" altLang="en-US" baseline="0" dirty="0" smtClean="0">
                <a:latin typeface="Arial" panose="020B0604020202020204" pitchFamily="34" charset="0"/>
              </a:rPr>
              <a:t>below (#16,17,18)</a:t>
            </a:r>
            <a:endParaRPr lang="en-US" altLang="en-US" dirty="0" smtClean="0">
              <a:latin typeface="Arial" panose="020B0604020202020204" pitchFamily="34" charset="0"/>
            </a:endParaRPr>
          </a:p>
          <a:p>
            <a:endParaRPr lang="en-US" altLang="en-US" dirty="0" smtClean="0">
              <a:latin typeface="Arial" panose="020B0604020202020204" pitchFamily="34" charset="0"/>
            </a:endParaRPr>
          </a:p>
        </p:txBody>
      </p:sp>
      <p:sp>
        <p:nvSpPr>
          <p:cNvPr id="6148"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A32E2D0-C187-4D2D-B337-61DFE0B26F3C}" type="slidenum">
              <a:rPr lang="en-US" altLang="en-US"/>
              <a:pPr>
                <a:spcBef>
                  <a:spcPct val="0"/>
                </a:spcBef>
              </a:pPr>
              <a:t>15</a:t>
            </a:fld>
            <a:endParaRPr lang="en-US" altLang="en-US"/>
          </a:p>
        </p:txBody>
      </p:sp>
    </p:spTree>
    <p:extLst>
      <p:ext uri="{BB962C8B-B14F-4D97-AF65-F5344CB8AC3E}">
        <p14:creationId xmlns:p14="http://schemas.microsoft.com/office/powerpoint/2010/main" val="3714378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GIVEN TO MICHAEL 5/31</a:t>
            </a:r>
          </a:p>
          <a:p>
            <a:r>
              <a:rPr lang="en-US" dirty="0" err="1" smtClean="0"/>
              <a:t>Lefthand</a:t>
            </a:r>
            <a:r>
              <a:rPr lang="en-US" dirty="0" smtClean="0"/>
              <a:t> bracket should encompass arrow for “low tide mark” and extend</a:t>
            </a:r>
            <a:r>
              <a:rPr lang="en-US" baseline="0" dirty="0" smtClean="0"/>
              <a:t> to the left but not including the coral currently illustrated.</a:t>
            </a:r>
          </a:p>
          <a:p>
            <a:r>
              <a:rPr lang="en-US" baseline="0" dirty="0" smtClean="0"/>
              <a:t>Add simple illustration for seagrass.</a:t>
            </a:r>
          </a:p>
          <a:p>
            <a:r>
              <a:rPr lang="en-US" baseline="0" dirty="0" err="1" smtClean="0"/>
              <a:t>Righthand</a:t>
            </a:r>
            <a:r>
              <a:rPr lang="en-US" baseline="0" dirty="0" smtClean="0"/>
              <a:t> bracket should extend from high tide mark (lower extent of vines already drawn in) to mid-tide mark (halfway to “low tide mark”. Five listed species should fit within that bracket.</a:t>
            </a:r>
          </a:p>
          <a:p>
            <a:r>
              <a:rPr lang="en-US" baseline="0" dirty="0" smtClean="0"/>
              <a:t>“</a:t>
            </a:r>
            <a:r>
              <a:rPr lang="en-US" baseline="0" dirty="0" err="1" smtClean="0"/>
              <a:t>Leewai</a:t>
            </a:r>
            <a:r>
              <a:rPr lang="en-US" baseline="0" dirty="0" smtClean="0"/>
              <a:t>” should link to acknowledgements </a:t>
            </a:r>
            <a:r>
              <a:rPr lang="en-US" baseline="0" dirty="0" err="1" smtClean="0"/>
              <a:t>pge</a:t>
            </a:r>
            <a:endParaRPr lang="en-US" dirty="0" smtClean="0"/>
          </a:p>
          <a:p>
            <a:endParaRPr lang="en-US" dirty="0" smtClean="0"/>
          </a:p>
          <a:p>
            <a:r>
              <a:rPr lang="en-US" dirty="0" smtClean="0"/>
              <a:t>Notes for Katie:</a:t>
            </a:r>
          </a:p>
          <a:p>
            <a:r>
              <a:rPr lang="en-US" dirty="0" smtClean="0"/>
              <a:t>Crosscheck </a:t>
            </a:r>
            <a:r>
              <a:rPr lang="en-US" dirty="0" smtClean="0"/>
              <a:t>translations of mangrove </a:t>
            </a:r>
            <a:r>
              <a:rPr lang="en-US" dirty="0" smtClean="0"/>
              <a:t>names</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16</a:t>
            </a:fld>
            <a:endParaRPr lang="en-US"/>
          </a:p>
        </p:txBody>
      </p:sp>
    </p:spTree>
    <p:extLst>
      <p:ext uri="{BB962C8B-B14F-4D97-AF65-F5344CB8AC3E}">
        <p14:creationId xmlns:p14="http://schemas.microsoft.com/office/powerpoint/2010/main" val="2597245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p:spPr>
        <p:txBody>
          <a:bodyPr/>
          <a:lstStyle/>
          <a:p>
            <a:r>
              <a:rPr lang="en-US" dirty="0" smtClean="0"/>
              <a:t>GIVEN TO MICHAEL 5/31</a:t>
            </a:r>
          </a:p>
          <a:p>
            <a:endParaRPr lang="en-US" altLang="en-US" dirty="0" smtClean="0">
              <a:latin typeface="Arial" panose="020B0604020202020204" pitchFamily="34" charset="0"/>
            </a:endParaRPr>
          </a:p>
          <a:p>
            <a:r>
              <a:rPr lang="en-US" altLang="en-US" dirty="0" smtClean="0">
                <a:latin typeface="Arial" panose="020B0604020202020204" pitchFamily="34" charset="0"/>
              </a:rPr>
              <a:t>Katie note:</a:t>
            </a:r>
          </a:p>
          <a:p>
            <a:r>
              <a:rPr lang="en-US" altLang="en-US" dirty="0" smtClean="0">
                <a:latin typeface="Arial" panose="020B0604020202020204" pitchFamily="34" charset="0"/>
              </a:rPr>
              <a:t>Search </a:t>
            </a:r>
            <a:r>
              <a:rPr lang="en-US" altLang="en-US" dirty="0" smtClean="0">
                <a:latin typeface="Arial" panose="020B0604020202020204" pitchFamily="34" charset="0"/>
              </a:rPr>
              <a:t>for case studies from Kiribati or elsewhere</a:t>
            </a:r>
          </a:p>
        </p:txBody>
      </p:sp>
      <p:sp>
        <p:nvSpPr>
          <p:cNvPr id="10244"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288B279-A38C-428A-AD4B-E722C6B0C3D8}" type="slidenum">
              <a:rPr lang="en-US" altLang="en-US"/>
              <a:pPr>
                <a:spcBef>
                  <a:spcPct val="0"/>
                </a:spcBef>
              </a:pPr>
              <a:t>17</a:t>
            </a:fld>
            <a:endParaRPr lang="en-US" altLang="en-US"/>
          </a:p>
        </p:txBody>
      </p:sp>
    </p:spTree>
    <p:extLst>
      <p:ext uri="{BB962C8B-B14F-4D97-AF65-F5344CB8AC3E}">
        <p14:creationId xmlns:p14="http://schemas.microsoft.com/office/powerpoint/2010/main" val="1332509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r>
              <a:rPr lang="en-US" altLang="en-US" dirty="0" smtClean="0">
                <a:latin typeface="Arial" panose="020B0604020202020204" pitchFamily="34" charset="0"/>
              </a:rPr>
              <a:t>Delete red lettering</a:t>
            </a:r>
          </a:p>
          <a:p>
            <a:r>
              <a:rPr lang="en-US" altLang="en-US" dirty="0" smtClean="0">
                <a:latin typeface="Arial" panose="020B0604020202020204" pitchFamily="34" charset="0"/>
              </a:rPr>
              <a:t>Link Sleeper’s name to acknowledgements</a:t>
            </a:r>
            <a:endParaRPr lang="en-US" altLang="en-US" dirty="0" smtClean="0">
              <a:latin typeface="Arial" panose="020B0604020202020204" pitchFamily="34" charset="0"/>
            </a:endParaRPr>
          </a:p>
        </p:txBody>
      </p:sp>
      <p:sp>
        <p:nvSpPr>
          <p:cNvPr id="10244"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288B279-A38C-428A-AD4B-E722C6B0C3D8}" type="slidenum">
              <a:rPr lang="en-US" altLang="en-US"/>
              <a:pPr>
                <a:spcBef>
                  <a:spcPct val="0"/>
                </a:spcBef>
              </a:pPr>
              <a:t>18</a:t>
            </a:fld>
            <a:endParaRPr lang="en-US" altLang="en-US"/>
          </a:p>
        </p:txBody>
      </p:sp>
    </p:spTree>
    <p:extLst>
      <p:ext uri="{BB962C8B-B14F-4D97-AF65-F5344CB8AC3E}">
        <p14:creationId xmlns:p14="http://schemas.microsoft.com/office/powerpoint/2010/main" val="3016853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a:ln/>
        </p:spPr>
      </p:sp>
      <p:sp>
        <p:nvSpPr>
          <p:cNvPr id="4099"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r>
              <a:rPr lang="en-US" altLang="en-US" dirty="0" smtClean="0">
                <a:latin typeface="Arial" panose="020B0604020202020204" pitchFamily="34" charset="0"/>
              </a:rPr>
              <a:t>“Click here…” leads</a:t>
            </a:r>
            <a:r>
              <a:rPr lang="en-US" altLang="en-US" baseline="0" dirty="0" smtClean="0">
                <a:latin typeface="Arial" panose="020B0604020202020204" pitchFamily="34" charset="0"/>
              </a:rPr>
              <a:t> to </a:t>
            </a:r>
            <a:r>
              <a:rPr lang="en-US" altLang="en-US" baseline="0" dirty="0" err="1" smtClean="0">
                <a:latin typeface="Arial" panose="020B0604020202020204" pitchFamily="34" charset="0"/>
              </a:rPr>
              <a:t>ppt</a:t>
            </a:r>
            <a:r>
              <a:rPr lang="en-US" altLang="en-US" baseline="0" dirty="0" smtClean="0">
                <a:latin typeface="Arial" panose="020B0604020202020204" pitchFamily="34" charset="0"/>
              </a:rPr>
              <a:t> slides below (#20,21,22)</a:t>
            </a:r>
            <a:endParaRPr lang="en-US" altLang="en-US" dirty="0" smtClean="0">
              <a:latin typeface="Arial" panose="020B0604020202020204" pitchFamily="34" charset="0"/>
            </a:endParaRPr>
          </a:p>
          <a:p>
            <a:endParaRPr lang="en-US" altLang="en-US" dirty="0" smtClean="0">
              <a:latin typeface="Arial" panose="020B0604020202020204" pitchFamily="34" charset="0"/>
            </a:endParaRPr>
          </a:p>
          <a:p>
            <a:r>
              <a:rPr lang="en-US" altLang="en-US" dirty="0" smtClean="0">
                <a:latin typeface="Arial" panose="020B0604020202020204" pitchFamily="34" charset="0"/>
              </a:rPr>
              <a:t>Note to Katie:</a:t>
            </a:r>
          </a:p>
          <a:p>
            <a:r>
              <a:rPr lang="en-US" altLang="en-US" dirty="0" smtClean="0">
                <a:latin typeface="Arial" panose="020B0604020202020204" pitchFamily="34" charset="0"/>
              </a:rPr>
              <a:t>Insert</a:t>
            </a:r>
            <a:r>
              <a:rPr lang="en-US" altLang="en-US" baseline="0" dirty="0" smtClean="0">
                <a:latin typeface="Arial" panose="020B0604020202020204" pitchFamily="34" charset="0"/>
              </a:rPr>
              <a:t> actual pictures</a:t>
            </a:r>
            <a:endParaRPr lang="en-US" altLang="en-US" dirty="0" smtClean="0">
              <a:latin typeface="Arial" panose="020B0604020202020204" pitchFamily="34" charset="0"/>
            </a:endParaRPr>
          </a:p>
          <a:p>
            <a:endParaRPr lang="en-US" altLang="en-US" dirty="0" smtClean="0">
              <a:latin typeface="Arial" panose="020B0604020202020204" pitchFamily="34" charset="0"/>
            </a:endParaRPr>
          </a:p>
        </p:txBody>
      </p:sp>
      <p:sp>
        <p:nvSpPr>
          <p:cNvPr id="4100"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1B0F367-153C-4958-91C9-3DAE83395157}" type="slidenum">
              <a:rPr lang="en-US" altLang="en-US">
                <a:solidFill>
                  <a:srgbClr val="000000"/>
                </a:solidFill>
              </a:rPr>
              <a:pPr>
                <a:spcBef>
                  <a:spcPct val="0"/>
                </a:spcBef>
              </a:pPr>
              <a:t>19</a:t>
            </a:fld>
            <a:endParaRPr lang="en-US" altLang="en-US">
              <a:solidFill>
                <a:srgbClr val="000000"/>
              </a:solidFill>
            </a:endParaRPr>
          </a:p>
        </p:txBody>
      </p:sp>
    </p:spTree>
    <p:extLst>
      <p:ext uri="{BB962C8B-B14F-4D97-AF65-F5344CB8AC3E}">
        <p14:creationId xmlns:p14="http://schemas.microsoft.com/office/powerpoint/2010/main" val="388837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a:ln/>
        </p:spPr>
      </p:sp>
      <p:sp>
        <p:nvSpPr>
          <p:cNvPr id="16387"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endParaRPr lang="en-US" altLang="en-US" dirty="0" smtClean="0">
              <a:latin typeface="Arial" panose="020B0604020202020204" pitchFamily="34" charset="0"/>
            </a:endParaRPr>
          </a:p>
          <a:p>
            <a:r>
              <a:rPr lang="en-US" altLang="en-US" dirty="0" smtClean="0">
                <a:latin typeface="Arial" panose="020B0604020202020204" pitchFamily="34" charset="0"/>
              </a:rPr>
              <a:t>Notes to Katie:</a:t>
            </a:r>
          </a:p>
          <a:p>
            <a:r>
              <a:rPr lang="en-US" altLang="en-US" dirty="0" smtClean="0">
                <a:latin typeface="Arial" panose="020B0604020202020204" pitchFamily="34" charset="0"/>
              </a:rPr>
              <a:t>Review </a:t>
            </a:r>
            <a:r>
              <a:rPr lang="en-US" altLang="en-US" dirty="0" smtClean="0">
                <a:latin typeface="Arial" panose="020B0604020202020204" pitchFamily="34" charset="0"/>
              </a:rPr>
              <a:t>species in Rufus’ diagram</a:t>
            </a:r>
          </a:p>
          <a:p>
            <a:r>
              <a:rPr lang="en-US" altLang="en-US" dirty="0" smtClean="0">
                <a:latin typeface="Arial" panose="020B0604020202020204" pitchFamily="34" charset="0"/>
              </a:rPr>
              <a:t>**Where to put Terminalia </a:t>
            </a:r>
            <a:r>
              <a:rPr lang="en-US" altLang="en-US" dirty="0" err="1" smtClean="0">
                <a:latin typeface="Arial" panose="020B0604020202020204" pitchFamily="34" charset="0"/>
              </a:rPr>
              <a:t>catappa</a:t>
            </a:r>
            <a:r>
              <a:rPr lang="en-US" altLang="en-US" dirty="0" smtClean="0">
                <a:latin typeface="Arial" panose="020B0604020202020204" pitchFamily="34" charset="0"/>
              </a:rPr>
              <a:t>, T </a:t>
            </a:r>
            <a:r>
              <a:rPr lang="en-US" altLang="en-US" dirty="0" err="1" smtClean="0">
                <a:latin typeface="Arial" panose="020B0604020202020204" pitchFamily="34" charset="0"/>
              </a:rPr>
              <a:t>samoensis</a:t>
            </a:r>
            <a:r>
              <a:rPr lang="en-US" altLang="en-US" dirty="0" smtClean="0">
                <a:latin typeface="Arial" panose="020B0604020202020204" pitchFamily="34" charset="0"/>
              </a:rPr>
              <a:t>, Cocos?</a:t>
            </a:r>
          </a:p>
          <a:p>
            <a:r>
              <a:rPr lang="en-US" altLang="en-US" dirty="0" smtClean="0">
                <a:latin typeface="Arial" panose="020B0604020202020204" pitchFamily="34" charset="0"/>
              </a:rPr>
              <a:t>**Survey also highlighted </a:t>
            </a:r>
            <a:r>
              <a:rPr lang="en-US" altLang="en-US" dirty="0" err="1" smtClean="0">
                <a:latin typeface="Arial" panose="020B0604020202020204" pitchFamily="34" charset="0"/>
              </a:rPr>
              <a:t>Calophyllum</a:t>
            </a:r>
            <a:r>
              <a:rPr lang="en-US" altLang="en-US" dirty="0" smtClean="0">
                <a:latin typeface="Arial" panose="020B0604020202020204" pitchFamily="34" charset="0"/>
              </a:rPr>
              <a:t>, Casuarina, Cocos, </a:t>
            </a:r>
            <a:r>
              <a:rPr lang="en-US" altLang="en-US" dirty="0" err="1" smtClean="0">
                <a:latin typeface="Arial" panose="020B0604020202020204" pitchFamily="34" charset="0"/>
              </a:rPr>
              <a:t>Hernandia</a:t>
            </a:r>
            <a:r>
              <a:rPr lang="en-US" altLang="en-US" dirty="0" smtClean="0">
                <a:latin typeface="Arial" panose="020B0604020202020204" pitchFamily="34" charset="0"/>
              </a:rPr>
              <a:t> </a:t>
            </a:r>
            <a:r>
              <a:rPr lang="en-US" altLang="en-US" dirty="0" err="1" smtClean="0">
                <a:latin typeface="Arial" panose="020B0604020202020204" pitchFamily="34" charset="0"/>
              </a:rPr>
              <a:t>sonora</a:t>
            </a:r>
            <a:endParaRPr lang="en-US" altLang="en-US" dirty="0" smtClean="0">
              <a:latin typeface="Arial" panose="020B0604020202020204" pitchFamily="34" charset="0"/>
            </a:endParaRPr>
          </a:p>
          <a:p>
            <a:r>
              <a:rPr lang="en-US" altLang="en-US" dirty="0" smtClean="0">
                <a:latin typeface="Arial" panose="020B0604020202020204" pitchFamily="34" charset="0"/>
              </a:rPr>
              <a:t>**</a:t>
            </a:r>
            <a:r>
              <a:rPr lang="en-US" altLang="en-US" dirty="0" err="1" smtClean="0">
                <a:latin typeface="Arial" panose="020B0604020202020204" pitchFamily="34" charset="0"/>
              </a:rPr>
              <a:t>Venderveldes</a:t>
            </a:r>
            <a:r>
              <a:rPr lang="en-US" altLang="en-US" dirty="0" smtClean="0">
                <a:latin typeface="Arial" panose="020B0604020202020204" pitchFamily="34" charset="0"/>
              </a:rPr>
              <a:t> listed </a:t>
            </a:r>
            <a:r>
              <a:rPr lang="en-US" altLang="en-US" dirty="0" err="1" smtClean="0">
                <a:latin typeface="Arial" panose="020B0604020202020204" pitchFamily="34" charset="0"/>
              </a:rPr>
              <a:t>Guettardia</a:t>
            </a:r>
            <a:r>
              <a:rPr lang="en-US" altLang="en-US" dirty="0" smtClean="0">
                <a:latin typeface="Arial" panose="020B0604020202020204" pitchFamily="34" charset="0"/>
              </a:rPr>
              <a:t>, </a:t>
            </a:r>
            <a:r>
              <a:rPr lang="en-US" altLang="en-US" dirty="0" err="1" smtClean="0">
                <a:latin typeface="Arial" panose="020B0604020202020204" pitchFamily="34" charset="0"/>
              </a:rPr>
              <a:t>Sida</a:t>
            </a:r>
            <a:r>
              <a:rPr lang="en-US" altLang="en-US" dirty="0" smtClean="0">
                <a:latin typeface="Arial" panose="020B0604020202020204" pitchFamily="34" charset="0"/>
              </a:rPr>
              <a:t> </a:t>
            </a:r>
            <a:r>
              <a:rPr lang="en-US" altLang="en-US" dirty="0" err="1" smtClean="0">
                <a:latin typeface="Arial" panose="020B0604020202020204" pitchFamily="34" charset="0"/>
              </a:rPr>
              <a:t>fallax</a:t>
            </a:r>
            <a:endParaRPr lang="en-US" altLang="en-US" dirty="0" smtClean="0">
              <a:latin typeface="Arial" panose="020B0604020202020204" pitchFamily="34" charset="0"/>
            </a:endParaRPr>
          </a:p>
          <a:p>
            <a:endParaRPr lang="en-US" altLang="en-US" dirty="0" smtClean="0">
              <a:latin typeface="Arial" panose="020B0604020202020204" pitchFamily="34" charset="0"/>
            </a:endParaRPr>
          </a:p>
        </p:txBody>
      </p:sp>
      <p:sp>
        <p:nvSpPr>
          <p:cNvPr id="16388"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FBF323F-BB12-43FC-A8F9-425FA0D05DD3}" type="slidenum">
              <a:rPr lang="en-US" altLang="en-US"/>
              <a:pPr>
                <a:spcBef>
                  <a:spcPct val="0"/>
                </a:spcBef>
              </a:pPr>
              <a:t>20</a:t>
            </a:fld>
            <a:endParaRPr lang="en-US" altLang="en-US"/>
          </a:p>
        </p:txBody>
      </p:sp>
    </p:spTree>
    <p:extLst>
      <p:ext uri="{BB962C8B-B14F-4D97-AF65-F5344CB8AC3E}">
        <p14:creationId xmlns:p14="http://schemas.microsoft.com/office/powerpoint/2010/main" val="2477487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TASKS SENT TO </a:t>
            </a:r>
            <a:r>
              <a:rPr lang="en-US" baseline="0" dirty="0" smtClean="0"/>
              <a:t>MICHAEL:</a:t>
            </a:r>
            <a:endParaRPr lang="en-US" dirty="0" smtClean="0"/>
          </a:p>
          <a:p>
            <a:r>
              <a:rPr lang="en-US" dirty="0" smtClean="0"/>
              <a:t>Dials all still need to </a:t>
            </a:r>
            <a:r>
              <a:rPr lang="en-US" dirty="0" err="1" smtClean="0"/>
              <a:t>selfpopulate</a:t>
            </a:r>
            <a:r>
              <a:rPr lang="en-US" dirty="0" smtClean="0"/>
              <a:t> (wholly/partially waiting for blue website)</a:t>
            </a:r>
          </a:p>
          <a:p>
            <a:r>
              <a:rPr lang="en-US" baseline="0" dirty="0" smtClean="0"/>
              <a:t>arrow/“now</a:t>
            </a:r>
            <a:r>
              <a:rPr lang="en-US" baseline="0" dirty="0" smtClean="0"/>
              <a:t>” function needs to work (waiting for blue website)</a:t>
            </a:r>
          </a:p>
          <a:p>
            <a:r>
              <a:rPr lang="en-US" baseline="0" dirty="0" smtClean="0"/>
              <a:t>Obtain </a:t>
            </a:r>
            <a:r>
              <a:rPr lang="en-US" baseline="0" dirty="0" smtClean="0"/>
              <a:t>ENSO status from blue page (emailed M 5/23)</a:t>
            </a:r>
          </a:p>
          <a:p>
            <a:r>
              <a:rPr lang="en-US" dirty="0" smtClean="0"/>
              <a:t>Obtain Year 0/Year 1 status somehow (emailed 5/23)</a:t>
            </a:r>
          </a:p>
          <a:p>
            <a:endParaRPr lang="en-US" baseline="0" dirty="0" smtClean="0"/>
          </a:p>
          <a:p>
            <a:r>
              <a:rPr lang="en-US" baseline="0" dirty="0" smtClean="0"/>
              <a:t>REMAINING TASKS</a:t>
            </a:r>
          </a:p>
          <a:p>
            <a:r>
              <a:rPr lang="en-US" baseline="0" dirty="0" smtClean="0"/>
              <a:t>Might need notes about different timeframes of “recent” for each dial/dataset</a:t>
            </a:r>
          </a:p>
          <a:p>
            <a:r>
              <a:rPr lang="en-US" baseline="0" dirty="0" smtClean="0"/>
              <a:t>Call this “Forecast”? Notes about different timeframes? Translate into Marshallese word?</a:t>
            </a:r>
          </a:p>
          <a:p>
            <a:endParaRPr lang="en-US" baseline="0" dirty="0" smtClean="0"/>
          </a:p>
          <a:p>
            <a:r>
              <a:rPr lang="en-US" baseline="0" dirty="0" smtClean="0"/>
              <a:t>Katie’s notes:</a:t>
            </a:r>
            <a:endParaRPr lang="en-US" baseline="0" dirty="0" smtClean="0"/>
          </a:p>
          <a:p>
            <a:r>
              <a:rPr lang="en-US" baseline="0" dirty="0" smtClean="0"/>
              <a:t>The links under “This Year” all go to the secondary page for topic B (slide #4 of this </a:t>
            </a:r>
            <a:r>
              <a:rPr lang="en-US" baseline="0" dirty="0" err="1" smtClean="0"/>
              <a:t>powerpoint</a:t>
            </a:r>
            <a:r>
              <a:rPr lang="en-US" baseline="0" dirty="0" smtClean="0"/>
              <a:t>). However if space allows and the material is developed there could be links under the specific topics to more detail in the secondary page for topic B4/E (slides #7? and #8? of this </a:t>
            </a:r>
            <a:r>
              <a:rPr lang="en-US" baseline="0" dirty="0" err="1" smtClean="0"/>
              <a:t>powerpoint</a:t>
            </a:r>
            <a:r>
              <a:rPr lang="en-US" baseline="0" dirty="0" smtClean="0"/>
              <a:t>).</a:t>
            </a:r>
          </a:p>
          <a:p>
            <a:endParaRPr lang="en-US" baseline="0" dirty="0" smtClean="0"/>
          </a:p>
          <a:p>
            <a:r>
              <a:rPr lang="en-US" baseline="0" dirty="0" smtClean="0"/>
              <a:t>The links under “Long Term” go to:</a:t>
            </a:r>
          </a:p>
          <a:p>
            <a:r>
              <a:rPr lang="en-US" baseline="0" dirty="0" smtClean="0"/>
              <a:t>Plant resilient… secondary page for topic C1 (slide #9? TBD)</a:t>
            </a:r>
          </a:p>
          <a:p>
            <a:r>
              <a:rPr lang="en-US" baseline="0" dirty="0" smtClean="0"/>
              <a:t>Enjoy foods… secondary page for topic D (slide #5)</a:t>
            </a:r>
          </a:p>
          <a:p>
            <a:r>
              <a:rPr lang="en-US" baseline="0" dirty="0" smtClean="0"/>
              <a:t>Care for coast… secondary page for topic B4/E (slide #?</a:t>
            </a:r>
          </a:p>
          <a:p>
            <a:r>
              <a:rPr lang="en-US" baseline="0" dirty="0" smtClean="0"/>
              <a:t>Learn about… secondary page for topic E (slide #?</a:t>
            </a:r>
          </a:p>
        </p:txBody>
      </p:sp>
      <p:sp>
        <p:nvSpPr>
          <p:cNvPr id="4" name="Slide Number Placeholder 3"/>
          <p:cNvSpPr>
            <a:spLocks noGrp="1"/>
          </p:cNvSpPr>
          <p:nvPr>
            <p:ph type="sldNum" sz="quarter" idx="10"/>
          </p:nvPr>
        </p:nvSpPr>
        <p:spPr/>
        <p:txBody>
          <a:bodyPr/>
          <a:lstStyle/>
          <a:p>
            <a:fld id="{17D81A32-2917-4306-A081-CB9BFF7B1586}" type="slidenum">
              <a:rPr lang="en-US" smtClean="0"/>
              <a:t>2</a:t>
            </a:fld>
            <a:endParaRPr lang="en-US"/>
          </a:p>
        </p:txBody>
      </p:sp>
    </p:spTree>
    <p:extLst>
      <p:ext uri="{BB962C8B-B14F-4D97-AF65-F5344CB8AC3E}">
        <p14:creationId xmlns:p14="http://schemas.microsoft.com/office/powerpoint/2010/main" val="39131506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7041AF9A-C55E-4D16-95D3-B1EF22E1F149}" type="slidenum">
              <a:rPr lang="en-US" altLang="en-US"/>
              <a:pPr>
                <a:spcBef>
                  <a:spcPct val="0"/>
                </a:spcBef>
              </a:pPr>
              <a:t>21</a:t>
            </a:fld>
            <a:endParaRPr lang="en-US" altLang="en-US"/>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p:spPr>
        <p:txBody>
          <a:bodyPr/>
          <a:lstStyle/>
          <a:p>
            <a:pPr eaLnBrk="1" hangingPunct="1"/>
            <a:r>
              <a:rPr lang="en-US" altLang="en-US" dirty="0" smtClean="0">
                <a:latin typeface="Arial" panose="020B0604020202020204" pitchFamily="34" charset="0"/>
              </a:rPr>
              <a:t>GIVEN TO MICHAEL 5/31</a:t>
            </a:r>
          </a:p>
          <a:p>
            <a:pPr eaLnBrk="1" hangingPunct="1"/>
            <a:endParaRPr lang="en-US" altLang="en-US" dirty="0" smtClean="0">
              <a:latin typeface="Arial" panose="020B0604020202020204" pitchFamily="34" charset="0"/>
            </a:endParaRPr>
          </a:p>
          <a:p>
            <a:pPr eaLnBrk="1" hangingPunct="1"/>
            <a:r>
              <a:rPr lang="en-US" altLang="en-US" dirty="0" smtClean="0">
                <a:latin typeface="Arial" panose="020B0604020202020204" pitchFamily="34" charset="0"/>
              </a:rPr>
              <a:t>Notes to Katie:</a:t>
            </a:r>
          </a:p>
          <a:p>
            <a:pPr eaLnBrk="1" hangingPunct="1"/>
            <a:r>
              <a:rPr lang="en-US" altLang="en-US" dirty="0" smtClean="0">
                <a:latin typeface="Arial" panose="020B0604020202020204" pitchFamily="34" charset="0"/>
              </a:rPr>
              <a:t>See Rufus</a:t>
            </a:r>
            <a:r>
              <a:rPr lang="en-US" altLang="en-US" dirty="0" smtClean="0">
                <a:latin typeface="Arial" panose="020B0604020202020204" pitchFamily="34" charset="0"/>
              </a:rPr>
              <a:t>’ diagram (using Marshallese species) and/or Rufus’ handwritten diagram and/or a diagram provided by Harley.</a:t>
            </a:r>
          </a:p>
          <a:p>
            <a:pPr eaLnBrk="1" hangingPunct="1"/>
            <a:r>
              <a:rPr lang="en-US" altLang="en-US" baseline="0" dirty="0" smtClean="0">
                <a:latin typeface="Arial" panose="020B0604020202020204" pitchFamily="34" charset="0"/>
              </a:rPr>
              <a:t> </a:t>
            </a:r>
            <a:r>
              <a:rPr lang="en-US" altLang="en-US" baseline="0" dirty="0" smtClean="0">
                <a:latin typeface="Arial" panose="020B0604020202020204" pitchFamily="34" charset="0"/>
              </a:rPr>
              <a:t>page</a:t>
            </a:r>
            <a:r>
              <a:rPr lang="en-US" altLang="en-US" baseline="0" dirty="0" smtClean="0">
                <a:latin typeface="Arial" panose="020B0604020202020204" pitchFamily="34" charset="0"/>
              </a:rPr>
              <a:t>)</a:t>
            </a:r>
            <a:endParaRPr lang="en-US" altLang="en-US" dirty="0" smtClean="0">
              <a:latin typeface="Arial" panose="020B0604020202020204" pitchFamily="34" charset="0"/>
            </a:endParaRPr>
          </a:p>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8817220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a:ln/>
        </p:spPr>
      </p:sp>
      <p:sp>
        <p:nvSpPr>
          <p:cNvPr id="20483" name="Notes Placeholder 2"/>
          <p:cNvSpPr>
            <a:spLocks noGrp="1"/>
          </p:cNvSpPr>
          <p:nvPr>
            <p:ph type="body" idx="1"/>
          </p:nvPr>
        </p:nvSpPr>
        <p:spPr>
          <a:noFill/>
        </p:spPr>
        <p:txBody>
          <a:bodyPr/>
          <a:lstStyle/>
          <a:p>
            <a:r>
              <a:rPr lang="en-US" altLang="en-US" dirty="0" smtClean="0">
                <a:latin typeface="Arial" panose="020B0604020202020204" pitchFamily="34" charset="0"/>
              </a:rPr>
              <a:t>Given to Michael 5/31</a:t>
            </a:r>
          </a:p>
          <a:p>
            <a:r>
              <a:rPr lang="en-US" altLang="en-US" dirty="0" smtClean="0">
                <a:latin typeface="Arial" panose="020B0604020202020204" pitchFamily="34" charset="0"/>
              </a:rPr>
              <a:t>Link Brian’s name to acknowledgements</a:t>
            </a:r>
          </a:p>
          <a:p>
            <a:endParaRPr lang="en-US" altLang="en-US" dirty="0" smtClean="0">
              <a:latin typeface="Arial" panose="020B0604020202020204" pitchFamily="34" charset="0"/>
            </a:endParaRPr>
          </a:p>
          <a:p>
            <a:r>
              <a:rPr lang="en-US" altLang="en-US" dirty="0" smtClean="0">
                <a:latin typeface="Arial" panose="020B0604020202020204" pitchFamily="34" charset="0"/>
              </a:rPr>
              <a:t>Notes to Katie:</a:t>
            </a:r>
          </a:p>
          <a:p>
            <a:r>
              <a:rPr lang="en-US" altLang="en-US" dirty="0" smtClean="0">
                <a:latin typeface="Arial" panose="020B0604020202020204" pitchFamily="34" charset="0"/>
              </a:rPr>
              <a:t>*</a:t>
            </a:r>
            <a:r>
              <a:rPr lang="en-US" altLang="en-US" dirty="0" smtClean="0">
                <a:latin typeface="Arial" panose="020B0604020202020204" pitchFamily="34" charset="0"/>
              </a:rPr>
              <a:t>Check with Brian about how he would like this presented</a:t>
            </a:r>
          </a:p>
        </p:txBody>
      </p:sp>
      <p:sp>
        <p:nvSpPr>
          <p:cNvPr id="20484"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DCAA1CD-86A8-4D7E-A0C8-CB33A4FE9A20}" type="slidenum">
              <a:rPr lang="en-US" altLang="en-US"/>
              <a:pPr>
                <a:spcBef>
                  <a:spcPct val="0"/>
                </a:spcBef>
              </a:pPr>
              <a:t>22</a:t>
            </a:fld>
            <a:endParaRPr lang="en-US" altLang="en-US"/>
          </a:p>
        </p:txBody>
      </p:sp>
    </p:spTree>
    <p:extLst>
      <p:ext uri="{BB962C8B-B14F-4D97-AF65-F5344CB8AC3E}">
        <p14:creationId xmlns:p14="http://schemas.microsoft.com/office/powerpoint/2010/main" val="8139220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a:ln/>
        </p:spPr>
      </p:sp>
      <p:sp>
        <p:nvSpPr>
          <p:cNvPr id="22531" name="Notes Placeholder 2"/>
          <p:cNvSpPr>
            <a:spLocks noGrp="1"/>
          </p:cNvSpPr>
          <p:nvPr>
            <p:ph type="body" idx="1"/>
          </p:nvPr>
        </p:nvSpPr>
        <p:spPr>
          <a:noFill/>
        </p:spPr>
        <p:txBody>
          <a:bodyPr/>
          <a:lstStyle/>
          <a:p>
            <a:r>
              <a:rPr lang="en-US" altLang="en-US" dirty="0" smtClean="0">
                <a:latin typeface="Arial" panose="020B0604020202020204" pitchFamily="34" charset="0"/>
              </a:rPr>
              <a:t>Given</a:t>
            </a:r>
            <a:r>
              <a:rPr lang="en-US" altLang="en-US" baseline="0" dirty="0" smtClean="0">
                <a:latin typeface="Arial" panose="020B0604020202020204" pitchFamily="34" charset="0"/>
              </a:rPr>
              <a:t> to Michael 5/31</a:t>
            </a:r>
            <a:endParaRPr lang="en-US" altLang="en-US" dirty="0" smtClean="0">
              <a:latin typeface="Arial" panose="020B0604020202020204" pitchFamily="34" charset="0"/>
            </a:endParaRPr>
          </a:p>
        </p:txBody>
      </p:sp>
      <p:sp>
        <p:nvSpPr>
          <p:cNvPr id="22532" name="Slide Number Placeholder 3"/>
          <p:cNvSpPr>
            <a:spLocks noGrp="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058E68F-B401-4AD5-9BBA-DED21A0A3D78}" type="slidenum">
              <a:rPr lang="en-US" altLang="en-US"/>
              <a:pPr>
                <a:spcBef>
                  <a:spcPct val="0"/>
                </a:spcBef>
              </a:pPr>
              <a:t>23</a:t>
            </a:fld>
            <a:endParaRPr lang="en-US" altLang="en-US"/>
          </a:p>
        </p:txBody>
      </p:sp>
    </p:spTree>
    <p:extLst>
      <p:ext uri="{BB962C8B-B14F-4D97-AF65-F5344CB8AC3E}">
        <p14:creationId xmlns:p14="http://schemas.microsoft.com/office/powerpoint/2010/main" val="26498589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Sent this to Michael </a:t>
            </a:r>
            <a:r>
              <a:rPr lang="en-US" dirty="0" smtClean="0"/>
              <a:t>5/23/16</a:t>
            </a:r>
          </a:p>
          <a:p>
            <a:r>
              <a:rPr lang="en-US" dirty="0" smtClean="0"/>
              <a:t>5/31/16 Added more specifics for Lander, </a:t>
            </a:r>
            <a:r>
              <a:rPr lang="en-US" dirty="0" err="1" smtClean="0"/>
              <a:t>Sared</a:t>
            </a:r>
            <a:r>
              <a:rPr lang="en-US" dirty="0" smtClean="0"/>
              <a:t>, </a:t>
            </a:r>
            <a:r>
              <a:rPr lang="en-US" dirty="0" err="1" smtClean="0"/>
              <a:t>Vandervelde</a:t>
            </a:r>
            <a:endParaRPr lang="en-US" dirty="0" smtClean="0"/>
          </a:p>
          <a:p>
            <a:endParaRPr lang="en-US" dirty="0" smtClean="0"/>
          </a:p>
          <a:p>
            <a:r>
              <a:rPr lang="en-US" dirty="0" smtClean="0"/>
              <a:t>Katie notes: secure all permissions</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24</a:t>
            </a:fld>
            <a:endParaRPr lang="en-US"/>
          </a:p>
        </p:txBody>
      </p:sp>
    </p:spTree>
    <p:extLst>
      <p:ext uri="{BB962C8B-B14F-4D97-AF65-F5344CB8AC3E}">
        <p14:creationId xmlns:p14="http://schemas.microsoft.com/office/powerpoint/2010/main" val="3304374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SENT TO MICHAEL</a:t>
            </a:r>
          </a:p>
          <a:p>
            <a:r>
              <a:rPr lang="en-US" baseline="0" dirty="0" smtClean="0"/>
              <a:t>Can program “this is now” without </a:t>
            </a:r>
            <a:r>
              <a:rPr lang="en-US" baseline="0" dirty="0" smtClean="0"/>
              <a:t>delay</a:t>
            </a:r>
            <a:endParaRPr lang="en-US" baseline="0" dirty="0" smtClean="0"/>
          </a:p>
        </p:txBody>
      </p:sp>
      <p:sp>
        <p:nvSpPr>
          <p:cNvPr id="4" name="Slide Number Placeholder 3"/>
          <p:cNvSpPr>
            <a:spLocks noGrp="1"/>
          </p:cNvSpPr>
          <p:nvPr>
            <p:ph type="sldNum" sz="quarter" idx="10"/>
          </p:nvPr>
        </p:nvSpPr>
        <p:spPr/>
        <p:txBody>
          <a:bodyPr/>
          <a:lstStyle/>
          <a:p>
            <a:fld id="{17D81A32-2917-4306-A081-CB9BFF7B1586}" type="slidenum">
              <a:rPr lang="en-US" smtClean="0"/>
              <a:t>3</a:t>
            </a:fld>
            <a:endParaRPr lang="en-US"/>
          </a:p>
        </p:txBody>
      </p:sp>
    </p:spTree>
    <p:extLst>
      <p:ext uri="{BB962C8B-B14F-4D97-AF65-F5344CB8AC3E}">
        <p14:creationId xmlns:p14="http://schemas.microsoft.com/office/powerpoint/2010/main" val="3044308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Can take out calendar key?</a:t>
            </a:r>
          </a:p>
        </p:txBody>
      </p:sp>
      <p:sp>
        <p:nvSpPr>
          <p:cNvPr id="4" name="Slide Number Placeholder 3"/>
          <p:cNvSpPr>
            <a:spLocks noGrp="1"/>
          </p:cNvSpPr>
          <p:nvPr>
            <p:ph type="sldNum" sz="quarter" idx="10"/>
          </p:nvPr>
        </p:nvSpPr>
        <p:spPr/>
        <p:txBody>
          <a:bodyPr/>
          <a:lstStyle/>
          <a:p>
            <a:fld id="{17D81A32-2917-4306-A081-CB9BFF7B1586}" type="slidenum">
              <a:rPr lang="en-US" smtClean="0"/>
              <a:t>4</a:t>
            </a:fld>
            <a:endParaRPr lang="en-US"/>
          </a:p>
        </p:txBody>
      </p:sp>
    </p:spTree>
    <p:extLst>
      <p:ext uri="{BB962C8B-B14F-4D97-AF65-F5344CB8AC3E}">
        <p14:creationId xmlns:p14="http://schemas.microsoft.com/office/powerpoint/2010/main" val="3815721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Secondary</a:t>
            </a:r>
            <a:r>
              <a:rPr lang="en-US" baseline="0" dirty="0" smtClean="0"/>
              <a:t> page B – topics B1, B2, B3, B4</a:t>
            </a:r>
          </a:p>
          <a:p>
            <a:endParaRPr lang="en-US" baseline="0" dirty="0" smtClean="0"/>
          </a:p>
          <a:p>
            <a:r>
              <a:rPr lang="en-US" baseline="0" dirty="0" smtClean="0"/>
              <a:t>Tertiary pages would include: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Simplified user interface for </a:t>
            </a:r>
            <a:r>
              <a:rPr lang="en-US" sz="1200" dirty="0" smtClean="0"/>
              <a:t>maps of rainfall and drought across the Marshall islands for different seasons of the El Nino-La Nina pattern (or until that’s developed, a</a:t>
            </a:r>
            <a:r>
              <a:rPr lang="en-US" sz="1200" baseline="0" dirty="0" smtClean="0"/>
              <a:t> link to the atlas) (topic B2)</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baseline="0" dirty="0" smtClean="0"/>
              <a:t>More detail on agroforestry recommendations (topic B4 – slides #5 and #6 in this </a:t>
            </a:r>
            <a:r>
              <a:rPr lang="en-US" sz="1200" baseline="0" dirty="0" err="1" smtClean="0"/>
              <a:t>powerpoint</a:t>
            </a:r>
            <a:r>
              <a:rPr lang="en-US" sz="1200" baseline="0" dirty="0" smtClean="0"/>
              <a:t>)</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baseline="0" dirty="0" smtClean="0"/>
              <a:t>A printable poster that is very similar to this page, but with more detail on AF recommendations, would be available for download and/or </a:t>
            </a:r>
            <a:r>
              <a:rPr lang="en-US" sz="1200" baseline="0" dirty="0" err="1" smtClean="0"/>
              <a:t>requestable</a:t>
            </a:r>
            <a:r>
              <a:rPr lang="en-US" sz="1200" baseline="0" dirty="0" smtClean="0"/>
              <a:t>. We have some budget for printing and distributing such posters. (topic B3, may include B2)</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5</a:t>
            </a:fld>
            <a:endParaRPr lang="en-US"/>
          </a:p>
        </p:txBody>
      </p:sp>
    </p:spTree>
    <p:extLst>
      <p:ext uri="{BB962C8B-B14F-4D97-AF65-F5344CB8AC3E}">
        <p14:creationId xmlns:p14="http://schemas.microsoft.com/office/powerpoint/2010/main" val="706715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6</a:t>
            </a:fld>
            <a:endParaRPr lang="en-US"/>
          </a:p>
        </p:txBody>
      </p:sp>
    </p:spTree>
    <p:extLst>
      <p:ext uri="{BB962C8B-B14F-4D97-AF65-F5344CB8AC3E}">
        <p14:creationId xmlns:p14="http://schemas.microsoft.com/office/powerpoint/2010/main" val="928027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Secondary</a:t>
            </a:r>
            <a:r>
              <a:rPr lang="en-US" baseline="0" dirty="0" smtClean="0"/>
              <a:t> page – topic B4, E for EL NINO</a:t>
            </a:r>
          </a:p>
          <a:p>
            <a:endParaRPr lang="en-US" baseline="0" dirty="0" smtClean="0"/>
          </a:p>
          <a:p>
            <a:r>
              <a:rPr lang="en-US" baseline="0" dirty="0" smtClean="0"/>
              <a:t>https://ethnobiology.org/sites/default/files/pdfs/JoE/14-2/Spennemann.pdf - arrowroot</a:t>
            </a:r>
          </a:p>
          <a:p>
            <a:endParaRPr lang="en-US" baseline="0" dirty="0" smtClean="0"/>
          </a:p>
        </p:txBody>
      </p:sp>
      <p:sp>
        <p:nvSpPr>
          <p:cNvPr id="4" name="Slide Number Placeholder 3"/>
          <p:cNvSpPr>
            <a:spLocks noGrp="1"/>
          </p:cNvSpPr>
          <p:nvPr>
            <p:ph type="sldNum" sz="quarter" idx="10"/>
          </p:nvPr>
        </p:nvSpPr>
        <p:spPr/>
        <p:txBody>
          <a:bodyPr/>
          <a:lstStyle/>
          <a:p>
            <a:fld id="{17D81A32-2917-4306-A081-CB9BFF7B1586}" type="slidenum">
              <a:rPr lang="en-US" smtClean="0"/>
              <a:t>8</a:t>
            </a:fld>
            <a:endParaRPr lang="en-US"/>
          </a:p>
        </p:txBody>
      </p:sp>
    </p:spTree>
    <p:extLst>
      <p:ext uri="{BB962C8B-B14F-4D97-AF65-F5344CB8AC3E}">
        <p14:creationId xmlns:p14="http://schemas.microsoft.com/office/powerpoint/2010/main" val="3523163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READY FOR MICHAEL</a:t>
            </a:r>
          </a:p>
          <a:p>
            <a:r>
              <a:rPr lang="en-US" dirty="0" smtClean="0"/>
              <a:t>Secondary</a:t>
            </a:r>
            <a:r>
              <a:rPr lang="en-US" baseline="0" dirty="0" smtClean="0"/>
              <a:t> </a:t>
            </a:r>
            <a:r>
              <a:rPr lang="en-US" baseline="0" dirty="0" smtClean="0"/>
              <a:t>page – topic B4, E for LA NINA. Right hand side is identical.</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9</a:t>
            </a:fld>
            <a:endParaRPr lang="en-US"/>
          </a:p>
        </p:txBody>
      </p:sp>
    </p:spTree>
    <p:extLst>
      <p:ext uri="{BB962C8B-B14F-4D97-AF65-F5344CB8AC3E}">
        <p14:creationId xmlns:p14="http://schemas.microsoft.com/office/powerpoint/2010/main" val="3523163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READY</a:t>
            </a:r>
            <a:r>
              <a:rPr lang="en-US" baseline="0" dirty="0" smtClean="0"/>
              <a:t> FOR MICHAEL</a:t>
            </a:r>
          </a:p>
          <a:p>
            <a:endParaRPr lang="en-US" dirty="0" smtClean="0"/>
          </a:p>
          <a:p>
            <a:r>
              <a:rPr lang="en-US" dirty="0" smtClean="0"/>
              <a:t>Secondary </a:t>
            </a:r>
            <a:r>
              <a:rPr lang="en-US" dirty="0" smtClean="0"/>
              <a:t>page for</a:t>
            </a:r>
            <a:r>
              <a:rPr lang="en-US" baseline="0" dirty="0" smtClean="0"/>
              <a:t> topic C1, provide link to user interface for topic C2</a:t>
            </a:r>
            <a:endParaRPr lang="en-US" dirty="0"/>
          </a:p>
        </p:txBody>
      </p:sp>
      <p:sp>
        <p:nvSpPr>
          <p:cNvPr id="4" name="Slide Number Placeholder 3"/>
          <p:cNvSpPr>
            <a:spLocks noGrp="1"/>
          </p:cNvSpPr>
          <p:nvPr>
            <p:ph type="sldNum" sz="quarter" idx="10"/>
          </p:nvPr>
        </p:nvSpPr>
        <p:spPr/>
        <p:txBody>
          <a:bodyPr/>
          <a:lstStyle/>
          <a:p>
            <a:fld id="{17D81A32-2917-4306-A081-CB9BFF7B1586}" type="slidenum">
              <a:rPr lang="en-US" smtClean="0"/>
              <a:t>10</a:t>
            </a:fld>
            <a:endParaRPr lang="en-US"/>
          </a:p>
        </p:txBody>
      </p:sp>
    </p:spTree>
    <p:extLst>
      <p:ext uri="{BB962C8B-B14F-4D97-AF65-F5344CB8AC3E}">
        <p14:creationId xmlns:p14="http://schemas.microsoft.com/office/powerpoint/2010/main" val="933477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07CE06-E97E-4958-9D30-BCC25CF025D6}"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348469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07CE06-E97E-4958-9D30-BCC25CF025D6}"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3362035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07CE06-E97E-4958-9D30-BCC25CF025D6}"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28127834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4445C34-8411-44B3-A3BD-5561F82E8301}"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2161644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58CAED9-2346-454B-8709-19A281A70B56}"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1233278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EE62545-87DC-423F-85D8-6A8F6C3F791D}"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2876747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BDBEAF92-1CE8-474F-A1D1-106201520A23}"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39131663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A26660ED-BB5B-4C27-9F5F-35DB850738B9}"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11551689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CB4B6A91-DB67-457F-8F60-92D531444667}"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25299173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A2A3FA10-147C-4697-9FE0-31C66765A6AB}"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40646268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38E186BA-0B2D-4FC6-BEE2-24B1A2B9C180}"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2262205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07CE06-E97E-4958-9D30-BCC25CF025D6}"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912005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9F3558A-ACCA-44D6-A188-ADF80CE21E3D}"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34657712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A9DD028F-EB25-4EB6-930F-AAB8C7FC096F}"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7568755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3E6B9CC-ECA3-443A-B2D8-7164B62B5021}" type="slidenum">
              <a:rPr lang="en-US" altLang="en-US">
                <a:solidFill>
                  <a:srgbClr val="000000"/>
                </a:solidFill>
              </a:rPr>
              <a:pPr>
                <a:defRPr/>
              </a:pPr>
              <a:t>‹#›</a:t>
            </a:fld>
            <a:endParaRPr lang="en-US" altLang="en-US">
              <a:solidFill>
                <a:srgbClr val="000000"/>
              </a:solidFill>
            </a:endParaRPr>
          </a:p>
        </p:txBody>
      </p:sp>
    </p:spTree>
    <p:extLst>
      <p:ext uri="{BB962C8B-B14F-4D97-AF65-F5344CB8AC3E}">
        <p14:creationId xmlns:p14="http://schemas.microsoft.com/office/powerpoint/2010/main" val="900737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07CE06-E97E-4958-9D30-BCC25CF025D6}"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3239056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07CE06-E97E-4958-9D30-BCC25CF025D6}"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3061827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B07CE06-E97E-4958-9D30-BCC25CF025D6}" type="datetimeFigureOut">
              <a:rPr lang="en-US" smtClean="0"/>
              <a:t>5/31/2016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2384865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B07CE06-E97E-4958-9D30-BCC25CF025D6}" type="datetimeFigureOut">
              <a:rPr lang="en-US" smtClean="0"/>
              <a:t>5/31/2016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185194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07CE06-E97E-4958-9D30-BCC25CF025D6}" type="datetimeFigureOut">
              <a:rPr lang="en-US" smtClean="0"/>
              <a:t>5/31/2016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2784580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07CE06-E97E-4958-9D30-BCC25CF025D6}"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392866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07CE06-E97E-4958-9D30-BCC25CF025D6}"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B3E71-9446-4EEA-8D8F-469944AB536E}" type="slidenum">
              <a:rPr lang="en-US" smtClean="0"/>
              <a:t>‹#›</a:t>
            </a:fld>
            <a:endParaRPr lang="en-US"/>
          </a:p>
        </p:txBody>
      </p:sp>
    </p:spTree>
    <p:extLst>
      <p:ext uri="{BB962C8B-B14F-4D97-AF65-F5344CB8AC3E}">
        <p14:creationId xmlns:p14="http://schemas.microsoft.com/office/powerpoint/2010/main" val="1332254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07CE06-E97E-4958-9D30-BCC25CF025D6}" type="datetimeFigureOut">
              <a:rPr lang="en-US" smtClean="0"/>
              <a:t>5/31/2016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B3E71-9446-4EEA-8D8F-469944AB536E}" type="slidenum">
              <a:rPr lang="en-US" smtClean="0"/>
              <a:t>‹#›</a:t>
            </a:fld>
            <a:endParaRPr lang="en-US"/>
          </a:p>
        </p:txBody>
      </p:sp>
    </p:spTree>
    <p:extLst>
      <p:ext uri="{BB962C8B-B14F-4D97-AF65-F5344CB8AC3E}">
        <p14:creationId xmlns:p14="http://schemas.microsoft.com/office/powerpoint/2010/main" val="26647215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fontAlgn="base">
              <a:spcBef>
                <a:spcPct val="0"/>
              </a:spcBef>
              <a:spcAft>
                <a:spcPct val="0"/>
              </a:spcAft>
              <a:defRPr/>
            </a:pPr>
            <a:endParaRPr lang="en-US" alt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fontAlgn="base">
              <a:spcBef>
                <a:spcPct val="0"/>
              </a:spcBef>
              <a:spcAft>
                <a:spcPct val="0"/>
              </a:spcAft>
              <a:defRPr/>
            </a:pPr>
            <a:endParaRPr lang="en-US" alt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smtClean="0"/>
            </a:lvl1pPr>
          </a:lstStyle>
          <a:p>
            <a:pPr fontAlgn="base">
              <a:spcBef>
                <a:spcPct val="0"/>
              </a:spcBef>
              <a:spcAft>
                <a:spcPct val="0"/>
              </a:spcAft>
              <a:defRPr/>
            </a:pPr>
            <a:fld id="{C387E441-CCEF-45FC-8044-E3F8BECF7CD0}" type="slidenum">
              <a:rPr lang="en-US" altLang="en-US">
                <a:solidFill>
                  <a:srgbClr val="000000"/>
                </a:solidFill>
              </a:rPr>
              <a:pPr fontAlgn="base">
                <a:spcBef>
                  <a:spcPct val="0"/>
                </a:spcBef>
                <a:spcAft>
                  <a:spcPct val="0"/>
                </a:spcAft>
                <a:defRPr/>
              </a:pPr>
              <a:t>‹#›</a:t>
            </a:fld>
            <a:endParaRPr lang="en-US" altLang="en-US">
              <a:solidFill>
                <a:srgbClr val="000000"/>
              </a:solidFill>
            </a:endParaRPr>
          </a:p>
        </p:txBody>
      </p:sp>
    </p:spTree>
    <p:extLst>
      <p:ext uri="{BB962C8B-B14F-4D97-AF65-F5344CB8AC3E}">
        <p14:creationId xmlns:p14="http://schemas.microsoft.com/office/powerpoint/2010/main" val="2577338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ub47-86.uhh.hawaii.edu/rmi-agroforestry/enso.php"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hyperlink" Target="http://pcep.prel.org/wp-content/uploads/2014/08/PCEP-Sea-level-final.pdf"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hyperlink" Target="http://biormi.org/index.shtml?en/ecosystems_overview.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hyperlink" Target="https://www.conservationgateway.org/ConservationPractices/Marine/crr/library/Documents/MangrovesforCoastalDefence_Decision_makers_Guide_WebVersion.pdf" TargetMode="External"/><Relationship Id="rId3" Type="http://schemas.openxmlformats.org/officeDocument/2006/relationships/hyperlink" Target="http://www.hawaii.edu/cpis/MI/plants/bulabol.html" TargetMode="External"/><Relationship Id="rId7" Type="http://schemas.openxmlformats.org/officeDocument/2006/relationships/hyperlink" Target="http://www.mangroverestoration.com/pdfs/mangrove_restoration.pdf"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reliefweb.int/sites/reliefweb.int/files/resources/Coastal%20Change%20Toolkit%20_V2_Final.pdf" TargetMode="External"/><Relationship Id="rId5" Type="http://schemas.openxmlformats.org/officeDocument/2006/relationships/hyperlink" Target="http://www.hawaii.edu/cpis/MI/plants/kone.html" TargetMode="External"/><Relationship Id="rId4" Type="http://schemas.openxmlformats.org/officeDocument/2006/relationships/hyperlink" Target="http://www.hawaii.edu/cpis/MI/plants/kimeme.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www.hawaii.edu/cpis/MI/plants/wop.html"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hyperlink" Target="http://www.hawaii.edu/cpis/MI/VegTypes/Coastal.html" TargetMode="External"/><Relationship Id="rId4" Type="http://schemas.openxmlformats.org/officeDocument/2006/relationships/hyperlink" Target="http://www.hawaii.edu/cpis/MI/plants/kono.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www.hawaii.edu/cpis/MI/plants/Kaonon.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www.hawaii.edu/cpis/MI/plants/marjaj.htm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www.reefresilience.org/wp-content/uploads/Gombos-et-al.-2014-Coastal-Change-in-the-Pacific-Islands.pdf"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hyperlink" Target="https://www.youtube.com/watch?v=AunhShf0E5o&amp;feature=youtu.be&amp;a"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www.weather.gov/media/peac/PEU/PEU_v22_n1.pdf"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hyperlink" Target="http://www.reefresilience.org/wp-content/uploads/Gombos-et-al.-2014-Coastal-Change-in-the-Pacific-Islands.pdf"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ub47-86.uhh.hawaii.edu/rmi-agroforestry/index-watch.php"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3" Type="http://schemas.openxmlformats.org/officeDocument/2006/relationships/hyperlink" Target="http://sub47-86.uhh.hawaii.edu/rmi-agroforestry/index-normal.php"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ub47-86.uhh.hawaii.edu/rmi-agroforestry/enso.php"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developarc.maps.arcgis.com/apps/MapSeries/index.html?appid=411ccedeadb14a2392bf21a4a2ae037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ub47-86.uhh.hawaii.edu/rmi-agroforestry/enso.php"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hyperlink" Target="http://sub47-86.uhh.hawaii.edu/rmi-agroforestry/elnino-calendar.php"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ub47-86.uhh.hawaii.edu/rmi-agroforestry/el-nino-recommendations.php"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Overall notes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09124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1" y="457200"/>
            <a:ext cx="8305800" cy="4862870"/>
          </a:xfrm>
          <a:prstGeom prst="rect">
            <a:avLst/>
          </a:prstGeom>
          <a:noFill/>
        </p:spPr>
        <p:txBody>
          <a:bodyPr wrap="square" rtlCol="0">
            <a:spAutoFit/>
          </a:bodyPr>
          <a:lstStyle/>
          <a:p>
            <a:r>
              <a:rPr lang="en-US" dirty="0">
                <a:solidFill>
                  <a:srgbClr val="FF0000"/>
                </a:solidFill>
              </a:rPr>
              <a:t>Plant resilient trees and crops that can tolerate drought and salty </a:t>
            </a:r>
            <a:r>
              <a:rPr lang="en-US" dirty="0" smtClean="0">
                <a:solidFill>
                  <a:srgbClr val="FF0000"/>
                </a:solidFill>
              </a:rPr>
              <a:t>conditions</a:t>
            </a:r>
          </a:p>
          <a:p>
            <a:r>
              <a:rPr lang="en-US" sz="1200" dirty="0" smtClean="0"/>
              <a:t>(continuation from previous page)</a:t>
            </a:r>
          </a:p>
          <a:p>
            <a:endParaRPr lang="en-US" sz="1400" dirty="0"/>
          </a:p>
          <a:p>
            <a:r>
              <a:rPr lang="en-US" sz="1400" dirty="0" smtClean="0">
                <a:solidFill>
                  <a:srgbClr val="00B050"/>
                </a:solidFill>
              </a:rPr>
              <a:t>Recommended species and characteristics</a:t>
            </a:r>
          </a:p>
          <a:p>
            <a:r>
              <a:rPr lang="en-US" sz="1400" dirty="0" smtClean="0"/>
              <a:t>Choose species </a:t>
            </a:r>
            <a:r>
              <a:rPr lang="en-US" sz="1400" dirty="0"/>
              <a:t>and varieties that are less susceptible to drought and salinity. </a:t>
            </a:r>
            <a:endParaRPr lang="en-US" sz="1400" dirty="0" smtClean="0"/>
          </a:p>
          <a:p>
            <a:pPr marL="285750" indent="-285750">
              <a:buFontTx/>
              <a:buChar char="-"/>
            </a:pPr>
            <a:r>
              <a:rPr lang="en-US" sz="1400" dirty="0" smtClean="0"/>
              <a:t>Varieties </a:t>
            </a:r>
            <a:r>
              <a:rPr lang="en-US" sz="1400" dirty="0"/>
              <a:t>of </a:t>
            </a:r>
            <a:r>
              <a:rPr lang="en-US" sz="1400" dirty="0" err="1"/>
              <a:t>pandanus</a:t>
            </a:r>
            <a:r>
              <a:rPr lang="en-US" sz="1400" dirty="0"/>
              <a:t> and breadfruit </a:t>
            </a:r>
            <a:r>
              <a:rPr lang="en-US" sz="1400" dirty="0" smtClean="0"/>
              <a:t>from the northern </a:t>
            </a:r>
            <a:r>
              <a:rPr lang="en-US" sz="1400" dirty="0"/>
              <a:t>atolls </a:t>
            </a:r>
            <a:r>
              <a:rPr lang="en-US" sz="1400" dirty="0" smtClean="0"/>
              <a:t>can tolerate drought </a:t>
            </a:r>
            <a:r>
              <a:rPr lang="en-US" sz="1400" dirty="0"/>
              <a:t>and </a:t>
            </a:r>
            <a:r>
              <a:rPr lang="en-US" sz="1400" dirty="0" smtClean="0"/>
              <a:t>salinity. Look for productive northern varieties; conserve those varieties; try them in southern islands that may be affected by climate change in the future.</a:t>
            </a:r>
          </a:p>
          <a:p>
            <a:pPr marL="285750" indent="-285750">
              <a:buFontTx/>
              <a:buChar char="-"/>
            </a:pPr>
            <a:r>
              <a:rPr lang="en-US" sz="1400" i="1" dirty="0" err="1" smtClean="0"/>
              <a:t>Alocasia</a:t>
            </a:r>
            <a:r>
              <a:rPr lang="en-US" sz="1400" i="1" dirty="0" smtClean="0"/>
              <a:t> </a:t>
            </a:r>
            <a:r>
              <a:rPr lang="en-US" sz="1400" i="1" dirty="0" err="1" smtClean="0"/>
              <a:t>macrorrhiza</a:t>
            </a:r>
            <a:r>
              <a:rPr lang="en-US" sz="1400" dirty="0" smtClean="0"/>
              <a:t> is easier to grow and can tolerate drought and salinity better than </a:t>
            </a:r>
            <a:r>
              <a:rPr lang="en-US" sz="1400" dirty="0" err="1" smtClean="0"/>
              <a:t>Colocasia</a:t>
            </a:r>
            <a:r>
              <a:rPr lang="en-US" sz="1400" dirty="0" smtClean="0"/>
              <a:t> and XX. </a:t>
            </a:r>
          </a:p>
          <a:p>
            <a:pPr marL="285750" indent="-285750">
              <a:buFontTx/>
              <a:buChar char="-"/>
            </a:pPr>
            <a:r>
              <a:rPr lang="en-US" sz="1400" dirty="0" smtClean="0"/>
              <a:t>Varieties of </a:t>
            </a:r>
            <a:r>
              <a:rPr lang="en-US" sz="1400" i="1" dirty="0" err="1" smtClean="0"/>
              <a:t>Alocasia</a:t>
            </a:r>
            <a:r>
              <a:rPr lang="en-US" sz="1400" dirty="0" smtClean="0"/>
              <a:t> </a:t>
            </a:r>
            <a:r>
              <a:rPr lang="en-US" sz="1400" dirty="0"/>
              <a:t>from </a:t>
            </a:r>
            <a:r>
              <a:rPr lang="en-US" sz="1400" dirty="0" err="1"/>
              <a:t>Fais</a:t>
            </a:r>
            <a:r>
              <a:rPr lang="en-US" sz="1400" dirty="0"/>
              <a:t> and other FSM </a:t>
            </a:r>
            <a:r>
              <a:rPr lang="en-US" sz="1400" dirty="0" smtClean="0"/>
              <a:t>islands might taste better. Ask R&amp;D about introduced varieties!</a:t>
            </a:r>
          </a:p>
          <a:p>
            <a:pPr marL="285750" indent="-285750">
              <a:buFontTx/>
              <a:buChar char="-"/>
            </a:pPr>
            <a:r>
              <a:rPr lang="en-US" sz="1400" dirty="0" smtClean="0"/>
              <a:t>Garden crops that do not need groundwater can still be grown even if groundwater becomes saline. These crops include</a:t>
            </a:r>
            <a:r>
              <a:rPr lang="en-US" sz="1400" dirty="0"/>
              <a:t>: </a:t>
            </a:r>
            <a:r>
              <a:rPr lang="en-US" sz="1400" dirty="0" smtClean="0"/>
              <a:t>tapioca, </a:t>
            </a:r>
            <a:r>
              <a:rPr lang="en-US" sz="1400" dirty="0"/>
              <a:t>sweet </a:t>
            </a:r>
            <a:r>
              <a:rPr lang="en-US" sz="1400" dirty="0" smtClean="0"/>
              <a:t>potatoes</a:t>
            </a:r>
          </a:p>
          <a:p>
            <a:pPr marL="285750" indent="-285750">
              <a:buFontTx/>
              <a:buChar char="-"/>
            </a:pPr>
            <a:r>
              <a:rPr lang="en-US" sz="1400" dirty="0"/>
              <a:t>edible hibiscus (</a:t>
            </a:r>
            <a:r>
              <a:rPr lang="en-US" sz="1400" i="1" dirty="0" err="1"/>
              <a:t>bele</a:t>
            </a:r>
            <a:r>
              <a:rPr lang="en-US" sz="1400" dirty="0"/>
              <a:t>, </a:t>
            </a:r>
            <a:r>
              <a:rPr lang="en-US" sz="1400" i="1" dirty="0" err="1"/>
              <a:t>Abelmoschus</a:t>
            </a:r>
            <a:r>
              <a:rPr lang="en-US" sz="1400" i="1" dirty="0"/>
              <a:t> </a:t>
            </a:r>
            <a:r>
              <a:rPr lang="en-US" sz="1400" i="1" dirty="0" err="1" smtClean="0"/>
              <a:t>manihot</a:t>
            </a:r>
            <a:r>
              <a:rPr lang="en-US" sz="1400" i="1" dirty="0" smtClean="0"/>
              <a:t>) </a:t>
            </a:r>
            <a:r>
              <a:rPr lang="en-US" sz="1400" dirty="0"/>
              <a:t>and </a:t>
            </a:r>
            <a:r>
              <a:rPr lang="en-US" sz="1400" i="1" dirty="0" err="1"/>
              <a:t>Cnidoscolus</a:t>
            </a:r>
            <a:r>
              <a:rPr lang="en-US" sz="1400" i="1" dirty="0"/>
              <a:t> </a:t>
            </a:r>
            <a:r>
              <a:rPr lang="en-US" sz="1400" i="1" dirty="0" err="1"/>
              <a:t>chayamansa</a:t>
            </a:r>
            <a:r>
              <a:rPr lang="en-US" sz="1400" dirty="0"/>
              <a:t> </a:t>
            </a:r>
            <a:r>
              <a:rPr lang="en-US" sz="1400" dirty="0" smtClean="0"/>
              <a:t>are </a:t>
            </a:r>
            <a:r>
              <a:rPr lang="en-US" sz="1400" dirty="0"/>
              <a:t>nutritious, leafy vegetable shrubs that are fairly tolerant of drier conditions.  This species should be replanted by shoots every 2-3 months in semi shade to open sites. </a:t>
            </a:r>
            <a:endParaRPr lang="en-US" sz="1400" dirty="0" smtClean="0"/>
          </a:p>
          <a:p>
            <a:r>
              <a:rPr lang="en-US" sz="1400" dirty="0" smtClean="0"/>
              <a:t>Click here (NRCS vegetative guide) for lists of species and characteristics.</a:t>
            </a:r>
          </a:p>
          <a:p>
            <a:endParaRPr lang="en-US" sz="1400" dirty="0" smtClean="0"/>
          </a:p>
          <a:p>
            <a:pPr lvl="0"/>
            <a:r>
              <a:rPr lang="en-US" sz="1400" dirty="0" smtClean="0"/>
              <a:t>For more information:</a:t>
            </a:r>
          </a:p>
          <a:p>
            <a:pPr marL="285750" lvl="0" indent="-285750">
              <a:buFontTx/>
              <a:buChar char="-"/>
            </a:pPr>
            <a:r>
              <a:rPr lang="en-US" sz="1400" dirty="0" smtClean="0"/>
              <a:t>National Agroforestry Center brochure</a:t>
            </a:r>
          </a:p>
          <a:p>
            <a:pPr marL="285750" lvl="0" indent="-285750">
              <a:buFontTx/>
              <a:buChar char="-"/>
            </a:pPr>
            <a:r>
              <a:rPr lang="en-US" sz="1400" dirty="0" err="1" smtClean="0"/>
              <a:t>Elevitch</a:t>
            </a:r>
            <a:r>
              <a:rPr lang="en-US" sz="1400" dirty="0" smtClean="0"/>
              <a:t> publications</a:t>
            </a:r>
          </a:p>
          <a:p>
            <a:pPr marL="285750" lvl="0" indent="-285750">
              <a:buFontTx/>
              <a:buChar char="-"/>
            </a:pPr>
            <a:r>
              <a:rPr lang="en-US" sz="1400" dirty="0" smtClean="0"/>
              <a:t>Other sources</a:t>
            </a:r>
          </a:p>
        </p:txBody>
      </p:sp>
    </p:spTree>
    <p:extLst>
      <p:ext uri="{BB962C8B-B14F-4D97-AF65-F5344CB8AC3E}">
        <p14:creationId xmlns:p14="http://schemas.microsoft.com/office/powerpoint/2010/main" val="715752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1" y="457200"/>
            <a:ext cx="8305800" cy="5509200"/>
          </a:xfrm>
          <a:prstGeom prst="rect">
            <a:avLst/>
          </a:prstGeom>
          <a:noFill/>
        </p:spPr>
        <p:txBody>
          <a:bodyPr wrap="square" rtlCol="0">
            <a:spAutoFit/>
          </a:bodyPr>
          <a:lstStyle/>
          <a:p>
            <a:r>
              <a:rPr lang="en-US" dirty="0">
                <a:solidFill>
                  <a:srgbClr val="FF0000"/>
                </a:solidFill>
              </a:rPr>
              <a:t>Plant resilient trees and crops that can tolerate drought and salty </a:t>
            </a:r>
            <a:r>
              <a:rPr lang="en-US" dirty="0" smtClean="0">
                <a:solidFill>
                  <a:srgbClr val="FF0000"/>
                </a:solidFill>
              </a:rPr>
              <a:t>conditions</a:t>
            </a:r>
          </a:p>
          <a:p>
            <a:r>
              <a:rPr lang="en-US" sz="1200" dirty="0" smtClean="0"/>
              <a:t>(continuation from previous page)</a:t>
            </a:r>
          </a:p>
          <a:p>
            <a:endParaRPr lang="en-US" sz="1400" dirty="0"/>
          </a:p>
          <a:p>
            <a:r>
              <a:rPr lang="en-US" sz="1400" dirty="0" smtClean="0">
                <a:solidFill>
                  <a:srgbClr val="00B050"/>
                </a:solidFill>
              </a:rPr>
              <a:t>Traditional </a:t>
            </a:r>
            <a:r>
              <a:rPr lang="en-US" sz="1400" dirty="0">
                <a:solidFill>
                  <a:srgbClr val="00B050"/>
                </a:solidFill>
              </a:rPr>
              <a:t>and modern ways of gardening </a:t>
            </a:r>
            <a:endParaRPr lang="en-US" sz="1400" dirty="0"/>
          </a:p>
          <a:p>
            <a:pPr marL="285750" indent="-285750">
              <a:buFontTx/>
              <a:buChar char="-"/>
            </a:pPr>
            <a:r>
              <a:rPr lang="en-US" sz="1400" dirty="0" smtClean="0"/>
              <a:t>Traditional agroforests have many species, varieties and crops (multi-cropping for “biotic diversity”). This reduces risks by not depending on the success of just a few crops. </a:t>
            </a:r>
            <a:r>
              <a:rPr lang="en-US" sz="1400" dirty="0" err="1" smtClean="0"/>
              <a:t>Multicropping</a:t>
            </a:r>
            <a:r>
              <a:rPr lang="en-US" sz="1400" dirty="0" smtClean="0"/>
              <a:t>, rotating crops and fallowing all help control pests.</a:t>
            </a:r>
          </a:p>
          <a:p>
            <a:pPr marL="285750" indent="-285750">
              <a:buFontTx/>
              <a:buChar char="-"/>
            </a:pPr>
            <a:r>
              <a:rPr lang="en-US" sz="1400" dirty="0" smtClean="0"/>
              <a:t>Mulch and use compost to enrich the soil and help soil retain moisture</a:t>
            </a:r>
            <a:r>
              <a:rPr lang="en-US" sz="1400" dirty="0"/>
              <a:t>. Compost farm wastes instead of burning them.</a:t>
            </a:r>
          </a:p>
          <a:p>
            <a:pPr marL="285750" indent="-285750">
              <a:buFontTx/>
              <a:buChar char="-"/>
            </a:pPr>
            <a:r>
              <a:rPr lang="en-US" sz="1400" dirty="0" smtClean="0"/>
              <a:t>Ask R&amp;D for assistance chipping materials to turn into mulch or compost. Some crops grow best under the partial shade of trees.</a:t>
            </a:r>
          </a:p>
          <a:p>
            <a:pPr marL="285750" indent="-285750">
              <a:buFontTx/>
              <a:buChar char="-"/>
            </a:pPr>
            <a:r>
              <a:rPr lang="en-US" sz="1400" dirty="0" smtClean="0"/>
              <a:t>Raised beds can tolerate wet conditions and also avoid problems with salinized groundwater</a:t>
            </a:r>
          </a:p>
          <a:p>
            <a:pPr marL="285750" indent="-285750">
              <a:buFontTx/>
              <a:buChar char="-"/>
            </a:pPr>
            <a:r>
              <a:rPr lang="en-US" sz="1400" dirty="0" smtClean="0"/>
              <a:t>Improve catchment systems and use irrigation systems.</a:t>
            </a:r>
          </a:p>
          <a:p>
            <a:pPr marL="285750" lvl="0" indent="-285750">
              <a:buFontTx/>
              <a:buChar char="-"/>
            </a:pPr>
            <a:r>
              <a:rPr lang="en-US" sz="1400" dirty="0" smtClean="0"/>
              <a:t>Find the best possible location. Planting sites on larger islets generally have more groundwater resources. Planting sites that are inland yet at a higher elevation are further from inundations that may occur. Planting sites on the leeward side or where the reef crest is far from the shore are less likely to be inundated by large waves. These locations are better protected from high sea levels under La Nina conditions, and storms during El Nino conditions.</a:t>
            </a:r>
          </a:p>
          <a:p>
            <a:pPr marL="285750" lvl="0" indent="-285750">
              <a:buFontTx/>
              <a:buChar char="-"/>
            </a:pPr>
            <a:r>
              <a:rPr lang="en-US" sz="1400" dirty="0" smtClean="0"/>
              <a:t>Maintain coastal vegetation to protect gardens and agroforests from wind and salt spray (click here)</a:t>
            </a:r>
          </a:p>
          <a:p>
            <a:pPr marL="285750" lvl="0" indent="-285750">
              <a:buFontTx/>
              <a:buChar char="-"/>
            </a:pPr>
            <a:r>
              <a:rPr lang="en-US" sz="1400" dirty="0" smtClean="0"/>
              <a:t>Click here for a calendar of crop harvest seasons under normal and La Nina conditions.</a:t>
            </a:r>
          </a:p>
          <a:p>
            <a:pPr lvl="0"/>
            <a:endParaRPr lang="en-US" sz="1400" dirty="0"/>
          </a:p>
          <a:p>
            <a:pPr lvl="0"/>
            <a:r>
              <a:rPr lang="en-US" sz="1400" dirty="0" smtClean="0"/>
              <a:t>For more information:</a:t>
            </a:r>
          </a:p>
          <a:p>
            <a:pPr marL="285750" lvl="0" indent="-285750">
              <a:buFontTx/>
              <a:buChar char="-"/>
            </a:pPr>
            <a:r>
              <a:rPr lang="en-US" sz="1400" dirty="0" smtClean="0"/>
              <a:t>National Agroforestry Center brochure</a:t>
            </a:r>
          </a:p>
          <a:p>
            <a:pPr marL="285750" lvl="0" indent="-285750">
              <a:buFontTx/>
              <a:buChar char="-"/>
            </a:pPr>
            <a:r>
              <a:rPr lang="en-US" sz="1400" dirty="0" err="1" smtClean="0"/>
              <a:t>Elevitch</a:t>
            </a:r>
            <a:r>
              <a:rPr lang="en-US" sz="1400" dirty="0" smtClean="0"/>
              <a:t> publications</a:t>
            </a:r>
          </a:p>
          <a:p>
            <a:pPr marL="285750" lvl="0" indent="-285750">
              <a:buFontTx/>
              <a:buChar char="-"/>
            </a:pPr>
            <a:r>
              <a:rPr lang="en-US" sz="1400" dirty="0" smtClean="0"/>
              <a:t>Other sources</a:t>
            </a:r>
          </a:p>
        </p:txBody>
      </p:sp>
    </p:spTree>
    <p:extLst>
      <p:ext uri="{BB962C8B-B14F-4D97-AF65-F5344CB8AC3E}">
        <p14:creationId xmlns:p14="http://schemas.microsoft.com/office/powerpoint/2010/main" val="2977480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1" y="457200"/>
            <a:ext cx="8305800" cy="5016758"/>
          </a:xfrm>
          <a:prstGeom prst="rect">
            <a:avLst/>
          </a:prstGeom>
          <a:noFill/>
        </p:spPr>
        <p:txBody>
          <a:bodyPr wrap="square" rtlCol="0">
            <a:spAutoFit/>
          </a:bodyPr>
          <a:lstStyle/>
          <a:p>
            <a:r>
              <a:rPr lang="en-US" sz="1400" dirty="0" smtClean="0"/>
              <a:t>(continuation from previous page)</a:t>
            </a:r>
            <a:endParaRPr lang="en-US" sz="1400" dirty="0"/>
          </a:p>
          <a:p>
            <a:endParaRPr lang="en-US" i="1" dirty="0" smtClean="0">
              <a:solidFill>
                <a:srgbClr val="00B050"/>
              </a:solidFill>
            </a:endParaRPr>
          </a:p>
          <a:p>
            <a:r>
              <a:rPr lang="en-US" dirty="0">
                <a:solidFill>
                  <a:srgbClr val="FF0000"/>
                </a:solidFill>
              </a:rPr>
              <a:t>Enjoy traditional foods that keep you healthy with vitamins and fiber </a:t>
            </a:r>
          </a:p>
          <a:p>
            <a:r>
              <a:rPr lang="en-US" dirty="0"/>
              <a:t>- Nutrition (click here)</a:t>
            </a:r>
          </a:p>
          <a:p>
            <a:pPr marL="285750" indent="-285750">
              <a:buFontTx/>
              <a:buChar char="-"/>
            </a:pPr>
            <a:r>
              <a:rPr lang="en-US" dirty="0" smtClean="0"/>
              <a:t>Storage </a:t>
            </a:r>
            <a:r>
              <a:rPr lang="en-US" dirty="0"/>
              <a:t>&amp; </a:t>
            </a:r>
            <a:r>
              <a:rPr lang="en-US" dirty="0" smtClean="0"/>
              <a:t>preservation </a:t>
            </a:r>
          </a:p>
          <a:p>
            <a:pPr marL="285750" indent="-285750">
              <a:buFontTx/>
              <a:buChar char="-"/>
            </a:pPr>
            <a:r>
              <a:rPr lang="en-US" dirty="0" smtClean="0"/>
              <a:t>Recipes (</a:t>
            </a:r>
            <a:r>
              <a:rPr lang="en-US" dirty="0"/>
              <a:t>click here)</a:t>
            </a:r>
          </a:p>
          <a:p>
            <a:pPr marL="285750" indent="-285750">
              <a:buFontTx/>
              <a:buChar char="-"/>
            </a:pPr>
            <a:r>
              <a:rPr lang="en-US" dirty="0" smtClean="0"/>
              <a:t>Policies. Health and nutrition programs and courses can emphasize </a:t>
            </a:r>
            <a:r>
              <a:rPr lang="en-US" i="1" dirty="0"/>
              <a:t>cultural pride in traditional food preservation of traditional foods using </a:t>
            </a:r>
            <a:r>
              <a:rPr lang="en-US" i="1" dirty="0" err="1"/>
              <a:t>pandanus</a:t>
            </a:r>
            <a:r>
              <a:rPr lang="en-US" i="1" dirty="0"/>
              <a:t>, </a:t>
            </a:r>
            <a:r>
              <a:rPr lang="en-US" i="1" dirty="0" err="1"/>
              <a:t>tacca</a:t>
            </a:r>
            <a:r>
              <a:rPr lang="en-US" i="1" dirty="0"/>
              <a:t> and </a:t>
            </a:r>
            <a:r>
              <a:rPr lang="en-US" i="1" dirty="0" smtClean="0"/>
              <a:t>breadfruit; new </a:t>
            </a:r>
            <a:r>
              <a:rPr lang="en-US" i="1" dirty="0"/>
              <a:t>methods of processing and storing nutritious </a:t>
            </a:r>
            <a:r>
              <a:rPr lang="en-US" i="1" dirty="0" smtClean="0"/>
              <a:t>foods; and traditional </a:t>
            </a:r>
            <a:r>
              <a:rPr lang="en-US" i="1" dirty="0"/>
              <a:t>and “starvation” foods such as Crinum and </a:t>
            </a:r>
            <a:r>
              <a:rPr lang="en-US" i="1" dirty="0" err="1"/>
              <a:t>Ixora</a:t>
            </a:r>
            <a:r>
              <a:rPr lang="en-US" i="1" dirty="0" smtClean="0"/>
              <a:t>.</a:t>
            </a:r>
            <a:r>
              <a:rPr lang="en-US" dirty="0" smtClean="0"/>
              <a:t> </a:t>
            </a:r>
            <a:r>
              <a:rPr lang="en-US" i="1" dirty="0"/>
              <a:t>Develop new food processing industries that focus on products based on local staples (</a:t>
            </a:r>
            <a:r>
              <a:rPr lang="en-US" i="1" dirty="0" err="1"/>
              <a:t>makmok</a:t>
            </a:r>
            <a:r>
              <a:rPr lang="en-US" i="1" dirty="0"/>
              <a:t>, breadfruit and </a:t>
            </a:r>
            <a:r>
              <a:rPr lang="en-US" i="1" dirty="0" err="1"/>
              <a:t>pandanus</a:t>
            </a:r>
            <a:r>
              <a:rPr lang="en-US" i="1" dirty="0"/>
              <a:t>). </a:t>
            </a:r>
          </a:p>
          <a:p>
            <a:pPr marL="285750" indent="-285750">
              <a:buFontTx/>
              <a:buChar char="-"/>
            </a:pPr>
            <a:r>
              <a:rPr lang="en-US" dirty="0" smtClean="0"/>
              <a:t>Events/festivals </a:t>
            </a:r>
            <a:r>
              <a:rPr lang="en-US" dirty="0"/>
              <a:t>(click here)</a:t>
            </a:r>
          </a:p>
          <a:p>
            <a:endParaRPr lang="en-US" i="1" dirty="0"/>
          </a:p>
          <a:p>
            <a:endParaRPr lang="en-US" i="1" dirty="0" smtClean="0"/>
          </a:p>
          <a:p>
            <a:endParaRPr lang="en-US" i="1" dirty="0"/>
          </a:p>
          <a:p>
            <a:endParaRPr lang="en-US" dirty="0"/>
          </a:p>
          <a:p>
            <a:endParaRPr lang="en-US" dirty="0"/>
          </a:p>
        </p:txBody>
      </p:sp>
    </p:spTree>
    <p:extLst>
      <p:ext uri="{BB962C8B-B14F-4D97-AF65-F5344CB8AC3E}">
        <p14:creationId xmlns:p14="http://schemas.microsoft.com/office/powerpoint/2010/main" val="28690485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28600"/>
            <a:ext cx="8153400" cy="7571303"/>
          </a:xfrm>
          <a:prstGeom prst="rect">
            <a:avLst/>
          </a:prstGeom>
          <a:noFill/>
        </p:spPr>
        <p:txBody>
          <a:bodyPr wrap="square" rtlCol="0">
            <a:spAutoFit/>
          </a:bodyPr>
          <a:lstStyle/>
          <a:p>
            <a:r>
              <a:rPr lang="en-US" dirty="0">
                <a:solidFill>
                  <a:srgbClr val="FF0000"/>
                </a:solidFill>
              </a:rPr>
              <a:t>Learn about the </a:t>
            </a:r>
            <a:r>
              <a:rPr lang="en-US" dirty="0" smtClean="0">
                <a:solidFill>
                  <a:srgbClr val="FF0000"/>
                </a:solidFill>
              </a:rPr>
              <a:t>long-term effects </a:t>
            </a:r>
            <a:r>
              <a:rPr lang="en-US" dirty="0">
                <a:solidFill>
                  <a:srgbClr val="FF0000"/>
                </a:solidFill>
              </a:rPr>
              <a:t>of climate change in the </a:t>
            </a:r>
            <a:r>
              <a:rPr lang="en-US" dirty="0" smtClean="0">
                <a:solidFill>
                  <a:srgbClr val="FF0000"/>
                </a:solidFill>
              </a:rPr>
              <a:t>Marshalls</a:t>
            </a:r>
          </a:p>
          <a:p>
            <a:r>
              <a:rPr lang="en-US" sz="1200" dirty="0" smtClean="0"/>
              <a:t>Continuation of previous page</a:t>
            </a:r>
          </a:p>
          <a:p>
            <a:endParaRPr lang="en-US" dirty="0"/>
          </a:p>
          <a:p>
            <a:r>
              <a:rPr lang="en-US" sz="1400" dirty="0" smtClean="0"/>
              <a:t>What changes will affect agroforestry in the Marshalls and when? We still do not know what choices the world will make and exactly how the air and oceans will change in the long term. Let’s think about what the climate will be during the next 40 years, because that is the time period that a coconut is generally considered to be productive. 40 years allows time for coconuts, breadfruit and other trees to provide crops for our children and grandchildren!</a:t>
            </a:r>
          </a:p>
          <a:p>
            <a:pPr marL="285750" indent="-285750">
              <a:buFont typeface="Wingdings" panose="05000000000000000000" pitchFamily="2" charset="2"/>
              <a:buChar char="Ø"/>
            </a:pPr>
            <a:r>
              <a:rPr lang="en-US" sz="1400" dirty="0" smtClean="0"/>
              <a:t>The natural cycle of La Nina and El Nino events will continue. The effects of these events (storms, rain and drought, sea level) are temporary (lasting 1-2 years) but strong. Their effects will be more noticeable than climate change for the next 40 years. Scientists are not sure yet whether climate change will affect how La Nina and El Nino events happen. For more information click </a:t>
            </a:r>
            <a:r>
              <a:rPr lang="en-US" sz="1400" u="sng" dirty="0">
                <a:hlinkClick r:id="rId3"/>
              </a:rPr>
              <a:t>http://sub47-86.uhh.hawaii.edu/rmi-agroforestry/enso.php</a:t>
            </a:r>
            <a:endParaRPr lang="en-US" sz="1400" dirty="0"/>
          </a:p>
          <a:p>
            <a:pPr marL="285750" indent="-285750">
              <a:buFont typeface="Wingdings" panose="05000000000000000000" pitchFamily="2" charset="2"/>
              <a:buChar char="Ø"/>
            </a:pPr>
            <a:r>
              <a:rPr lang="en-US" sz="1400" dirty="0" smtClean="0"/>
              <a:t>Worldwide sea levels are now rising at least 0.3 inches/year, so they will rise at least 12.6 inches within 40 years. In addition, sea levels may temporarily rise by 12 inches during a La Nina and drop by 5 inches during an El Nino event in the Marshalls. Sea level rise is also added to the effect of each king tide and storm surge, making inundation events more frequent. Generally high sea levels will increase the salinity of groundwater. This makes it important to choose crops that are relatively salt-tolerant (link above). Plant agroforests where inundations are less frequent (link above). For general information on the effects of sea </a:t>
            </a:r>
            <a:r>
              <a:rPr lang="en-US" sz="1400" dirty="0"/>
              <a:t>level rise, </a:t>
            </a:r>
            <a:r>
              <a:rPr lang="en-US" sz="1400" dirty="0" smtClean="0"/>
              <a:t>see </a:t>
            </a:r>
            <a:r>
              <a:rPr lang="en-US" sz="1400" dirty="0" smtClean="0">
                <a:hlinkClick r:id="rId4"/>
              </a:rPr>
              <a:t>http</a:t>
            </a:r>
            <a:r>
              <a:rPr lang="en-US" sz="1400" dirty="0">
                <a:hlinkClick r:id="rId4"/>
              </a:rPr>
              <a:t>://</a:t>
            </a:r>
            <a:r>
              <a:rPr lang="en-US" sz="1400" dirty="0" smtClean="0">
                <a:hlinkClick r:id="rId4"/>
              </a:rPr>
              <a:t>pcep.prel.org/wp-content/uploads/2014/08/PCEP-Sea-level-final.pdf</a:t>
            </a:r>
            <a:endParaRPr lang="en-US" sz="1400" dirty="0" smtClean="0"/>
          </a:p>
          <a:p>
            <a:pPr marL="285750" indent="-285750">
              <a:buFont typeface="Wingdings" panose="05000000000000000000" pitchFamily="2" charset="2"/>
              <a:buChar char="Ø"/>
            </a:pPr>
            <a:r>
              <a:rPr lang="en-US" sz="1400" dirty="0" smtClean="0"/>
              <a:t>Air temperatures will continue to get a little warmer in the Marshalls. Hot days make trees and crops thirsty</a:t>
            </a:r>
            <a:r>
              <a:rPr lang="en-US" sz="1400" dirty="0"/>
              <a:t>,</a:t>
            </a:r>
            <a:r>
              <a:rPr lang="en-US" sz="1400" dirty="0" smtClean="0"/>
              <a:t> so choose trees and crops that can tolerate dry conditions (link above).</a:t>
            </a:r>
          </a:p>
          <a:p>
            <a:pPr marL="285750" indent="-285750">
              <a:buFont typeface="Wingdings" panose="05000000000000000000" pitchFamily="2" charset="2"/>
              <a:buChar char="Ø"/>
            </a:pPr>
            <a:r>
              <a:rPr lang="en-US" sz="1400" dirty="0" smtClean="0"/>
              <a:t>Rainfall has been generally decreasing in the Marshalls, but scientists believe it will increase in the future. However, within just the next 40 years, any changes as a result of climate change will not be very noticeable compared to the natural variability of rainfall in the Marshalls, especially as a result of the ENSO cycle. Therefore, choose trees and crops that can tolerate a variety of conditions, and plant a variety of crops (link above).</a:t>
            </a:r>
          </a:p>
          <a:p>
            <a:pPr marL="285750" indent="-285750">
              <a:buFont typeface="Wingdings" panose="05000000000000000000" pitchFamily="2" charset="2"/>
              <a:buChar char="Ø"/>
            </a:pPr>
            <a:r>
              <a:rPr lang="en-US" sz="1400" dirty="0" smtClean="0"/>
              <a:t>Any changes in the frequency of droughts and storms in the next 40 years in the Marshalls will also probably be a result of ENSO instead of climate change. </a:t>
            </a:r>
          </a:p>
          <a:p>
            <a:endParaRPr lang="en-US" sz="1400" dirty="0"/>
          </a:p>
          <a:p>
            <a:r>
              <a:rPr lang="en-US" sz="1400" dirty="0"/>
              <a:t>For more reading about Marshall Islands climate and climate change, </a:t>
            </a:r>
          </a:p>
          <a:p>
            <a:r>
              <a:rPr lang="en-US" sz="1400" dirty="0"/>
              <a:t>see http://pcep.prel.org/wp-content/uploads/2014/08/RMI-Climate-FINAL.pdf </a:t>
            </a:r>
            <a:endParaRPr lang="en-US" sz="1400" dirty="0" smtClean="0"/>
          </a:p>
          <a:p>
            <a:r>
              <a:rPr lang="en-US" sz="1400" dirty="0" smtClean="0"/>
              <a:t>And [link to Australian paper]</a:t>
            </a:r>
            <a:endParaRPr lang="en-US" sz="1400" dirty="0"/>
          </a:p>
          <a:p>
            <a:endParaRPr lang="en-US" dirty="0" smtClean="0"/>
          </a:p>
        </p:txBody>
      </p:sp>
    </p:spTree>
    <p:extLst>
      <p:ext uri="{BB962C8B-B14F-4D97-AF65-F5344CB8AC3E}">
        <p14:creationId xmlns:p14="http://schemas.microsoft.com/office/powerpoint/2010/main" val="12975738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156092" y="19349"/>
            <a:ext cx="14284852" cy="6814791"/>
          </a:xfrm>
          <a:prstGeom prst="rect">
            <a:avLst/>
          </a:prstGeom>
        </p:spPr>
      </p:pic>
      <p:sp>
        <p:nvSpPr>
          <p:cNvPr id="3086" name="Text Box 20"/>
          <p:cNvSpPr txBox="1">
            <a:spLocks noChangeArrowheads="1"/>
          </p:cNvSpPr>
          <p:nvPr/>
        </p:nvSpPr>
        <p:spPr bwMode="auto">
          <a:xfrm>
            <a:off x="85452" y="26276"/>
            <a:ext cx="547714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fontAlgn="base">
              <a:spcBef>
                <a:spcPct val="0"/>
              </a:spcBef>
              <a:spcAft>
                <a:spcPct val="0"/>
              </a:spcAft>
              <a:buFontTx/>
              <a:buNone/>
            </a:pPr>
            <a:r>
              <a:rPr lang="en-US" altLang="en-US" sz="1800" dirty="0" smtClean="0">
                <a:solidFill>
                  <a:srgbClr val="000000"/>
                </a:solidFill>
              </a:rPr>
              <a:t>PLANTS TO PROTECT COASTLINES. Different species grow in different parts of the atoll environment. Plant the right tree in the right place! Click each coastal ecosystem to learn more. Remember: it is much easier and more effective to </a:t>
            </a:r>
            <a:r>
              <a:rPr lang="en-US" altLang="en-US" sz="1800" u="sng" dirty="0" smtClean="0">
                <a:solidFill>
                  <a:srgbClr val="000000"/>
                </a:solidFill>
              </a:rPr>
              <a:t>conserve</a:t>
            </a:r>
            <a:r>
              <a:rPr lang="en-US" altLang="en-US" sz="1800" dirty="0" smtClean="0">
                <a:solidFill>
                  <a:srgbClr val="000000"/>
                </a:solidFill>
              </a:rPr>
              <a:t> these ecosystems than to replant them after they are gone. </a:t>
            </a:r>
            <a:r>
              <a:rPr lang="en-US" altLang="en-US" sz="1800" dirty="0" smtClean="0">
                <a:solidFill>
                  <a:srgbClr val="000000"/>
                </a:solidFill>
              </a:rPr>
              <a:t>Work with people and work with nature</a:t>
            </a:r>
            <a:r>
              <a:rPr lang="en-US" altLang="en-US" sz="1800" dirty="0" smtClean="0">
                <a:solidFill>
                  <a:srgbClr val="000000"/>
                </a:solidFill>
              </a:rPr>
              <a:t>!</a:t>
            </a:r>
            <a:endParaRPr lang="en-US" altLang="en-US" sz="1800" dirty="0" smtClean="0">
              <a:solidFill>
                <a:srgbClr val="000000"/>
              </a:solidFill>
            </a:endParaRPr>
          </a:p>
        </p:txBody>
      </p:sp>
      <p:sp>
        <p:nvSpPr>
          <p:cNvPr id="3088" name="TextBox 2"/>
          <p:cNvSpPr txBox="1">
            <a:spLocks noChangeArrowheads="1"/>
          </p:cNvSpPr>
          <p:nvPr/>
        </p:nvSpPr>
        <p:spPr bwMode="auto">
          <a:xfrm>
            <a:off x="7239000" y="1883728"/>
            <a:ext cx="13255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fontAlgn="base">
              <a:spcBef>
                <a:spcPct val="0"/>
              </a:spcBef>
              <a:spcAft>
                <a:spcPct val="0"/>
              </a:spcAft>
              <a:buFontTx/>
              <a:buNone/>
            </a:pPr>
            <a:r>
              <a:rPr lang="en-US" altLang="en-US" sz="1800" dirty="0" smtClean="0">
                <a:solidFill>
                  <a:srgbClr val="81F927"/>
                </a:solidFill>
              </a:rPr>
              <a:t>Mangroves</a:t>
            </a:r>
          </a:p>
        </p:txBody>
      </p:sp>
      <p:sp>
        <p:nvSpPr>
          <p:cNvPr id="3090" name="TextBox 3"/>
          <p:cNvSpPr txBox="1">
            <a:spLocks noChangeArrowheads="1"/>
          </p:cNvSpPr>
          <p:nvPr/>
        </p:nvSpPr>
        <p:spPr bwMode="auto">
          <a:xfrm>
            <a:off x="5568684" y="1141304"/>
            <a:ext cx="12493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fontAlgn="base">
              <a:spcBef>
                <a:spcPct val="0"/>
              </a:spcBef>
              <a:spcAft>
                <a:spcPct val="0"/>
              </a:spcAft>
              <a:buFontTx/>
              <a:buNone/>
            </a:pPr>
            <a:r>
              <a:rPr lang="en-US" altLang="en-US" sz="1800" dirty="0" smtClean="0">
                <a:solidFill>
                  <a:srgbClr val="FFC000"/>
                </a:solidFill>
              </a:rPr>
              <a:t>Strand</a:t>
            </a:r>
          </a:p>
          <a:p>
            <a:pPr fontAlgn="base">
              <a:spcBef>
                <a:spcPct val="0"/>
              </a:spcBef>
              <a:spcAft>
                <a:spcPct val="0"/>
              </a:spcAft>
              <a:buFontTx/>
              <a:buNone/>
            </a:pPr>
            <a:r>
              <a:rPr lang="en-US" altLang="en-US" sz="1800" dirty="0" smtClean="0">
                <a:solidFill>
                  <a:srgbClr val="FFC000"/>
                </a:solidFill>
              </a:rPr>
              <a:t>vegetation</a:t>
            </a:r>
          </a:p>
        </p:txBody>
      </p:sp>
      <p:sp>
        <p:nvSpPr>
          <p:cNvPr id="3093" name="TextBox 5"/>
          <p:cNvSpPr txBox="1">
            <a:spLocks noChangeArrowheads="1"/>
          </p:cNvSpPr>
          <p:nvPr/>
        </p:nvSpPr>
        <p:spPr bwMode="auto">
          <a:xfrm>
            <a:off x="53921" y="4883682"/>
            <a:ext cx="2644775"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fontAlgn="base">
              <a:spcBef>
                <a:spcPct val="0"/>
              </a:spcBef>
              <a:spcAft>
                <a:spcPct val="0"/>
              </a:spcAft>
              <a:buFontTx/>
              <a:buNone/>
            </a:pPr>
            <a:r>
              <a:rPr lang="en-US" altLang="en-US" sz="1200" dirty="0" smtClean="0">
                <a:solidFill>
                  <a:srgbClr val="000000"/>
                </a:solidFill>
              </a:rPr>
              <a:t>All ecosystems of the Marshall Islands </a:t>
            </a:r>
            <a:r>
              <a:rPr lang="en-US" altLang="en-US" sz="1200" dirty="0" smtClean="0">
                <a:solidFill>
                  <a:srgbClr val="000000"/>
                </a:solidFill>
                <a:hlinkClick r:id="rId4"/>
              </a:rPr>
              <a:t>http://biormi.org/index.shtml?en/ecosystems_overview.html</a:t>
            </a:r>
            <a:endParaRPr lang="en-US" altLang="en-US" sz="1200" dirty="0" smtClean="0">
              <a:solidFill>
                <a:srgbClr val="000000"/>
              </a:solidFill>
            </a:endParaRPr>
          </a:p>
          <a:p>
            <a:pPr fontAlgn="base">
              <a:spcBef>
                <a:spcPct val="0"/>
              </a:spcBef>
              <a:spcAft>
                <a:spcPct val="0"/>
              </a:spcAft>
              <a:buFontTx/>
              <a:buNone/>
            </a:pPr>
            <a:endParaRPr lang="en-US" altLang="en-US" sz="1200" dirty="0" smtClean="0">
              <a:solidFill>
                <a:srgbClr val="000000"/>
              </a:solidFill>
            </a:endParaRPr>
          </a:p>
          <a:p>
            <a:pPr fontAlgn="base">
              <a:spcBef>
                <a:spcPct val="0"/>
              </a:spcBef>
              <a:spcAft>
                <a:spcPct val="0"/>
              </a:spcAft>
              <a:buFontTx/>
              <a:buNone/>
            </a:pPr>
            <a:r>
              <a:rPr lang="en-US" altLang="en-US" sz="1200" dirty="0" smtClean="0">
                <a:solidFill>
                  <a:srgbClr val="000000"/>
                </a:solidFill>
              </a:rPr>
              <a:t>All </a:t>
            </a:r>
            <a:r>
              <a:rPr lang="en-US" altLang="en-US" sz="1200" dirty="0" smtClean="0">
                <a:solidFill>
                  <a:srgbClr val="000000"/>
                </a:solidFill>
              </a:rPr>
              <a:t>forest ecosystems of the Marshall Islands </a:t>
            </a:r>
            <a:r>
              <a:rPr lang="en-US" altLang="en-US" sz="1200" u="sng" dirty="0" smtClean="0">
                <a:solidFill>
                  <a:srgbClr val="000000"/>
                </a:solidFill>
              </a:rPr>
              <a:t>http://biormi.org/index.shtml?en/ecosystems.shtml#MIXED FOREST COMMUNITY</a:t>
            </a:r>
          </a:p>
        </p:txBody>
      </p:sp>
      <p:sp>
        <p:nvSpPr>
          <p:cNvPr id="5" name="Freeform 4"/>
          <p:cNvSpPr/>
          <p:nvPr/>
        </p:nvSpPr>
        <p:spPr>
          <a:xfrm>
            <a:off x="4430110" y="3772286"/>
            <a:ext cx="3058511" cy="1146555"/>
          </a:xfrm>
          <a:custGeom>
            <a:avLst/>
            <a:gdLst>
              <a:gd name="connsiteX0" fmla="*/ 0 w 3058511"/>
              <a:gd name="connsiteY0" fmla="*/ 90266 h 1146555"/>
              <a:gd name="connsiteX1" fmla="*/ 236483 w 3058511"/>
              <a:gd name="connsiteY1" fmla="*/ 58735 h 1146555"/>
              <a:gd name="connsiteX2" fmla="*/ 804042 w 3058511"/>
              <a:gd name="connsiteY2" fmla="*/ 42969 h 1146555"/>
              <a:gd name="connsiteX3" fmla="*/ 1308538 w 3058511"/>
              <a:gd name="connsiteY3" fmla="*/ 27204 h 1146555"/>
              <a:gd name="connsiteX4" fmla="*/ 1434662 w 3058511"/>
              <a:gd name="connsiteY4" fmla="*/ 58735 h 1146555"/>
              <a:gd name="connsiteX5" fmla="*/ 2049518 w 3058511"/>
              <a:gd name="connsiteY5" fmla="*/ 90266 h 1146555"/>
              <a:gd name="connsiteX6" fmla="*/ 2159876 w 3058511"/>
              <a:gd name="connsiteY6" fmla="*/ 121797 h 1146555"/>
              <a:gd name="connsiteX7" fmla="*/ 2175642 w 3058511"/>
              <a:gd name="connsiteY7" fmla="*/ 169093 h 1146555"/>
              <a:gd name="connsiteX8" fmla="*/ 2301766 w 3058511"/>
              <a:gd name="connsiteY8" fmla="*/ 247921 h 1146555"/>
              <a:gd name="connsiteX9" fmla="*/ 2443656 w 3058511"/>
              <a:gd name="connsiteY9" fmla="*/ 295217 h 1146555"/>
              <a:gd name="connsiteX10" fmla="*/ 2490952 w 3058511"/>
              <a:gd name="connsiteY10" fmla="*/ 310983 h 1146555"/>
              <a:gd name="connsiteX11" fmla="*/ 2538249 w 3058511"/>
              <a:gd name="connsiteY11" fmla="*/ 326748 h 1146555"/>
              <a:gd name="connsiteX12" fmla="*/ 2617076 w 3058511"/>
              <a:gd name="connsiteY12" fmla="*/ 389811 h 1146555"/>
              <a:gd name="connsiteX13" fmla="*/ 2727435 w 3058511"/>
              <a:gd name="connsiteY13" fmla="*/ 421342 h 1146555"/>
              <a:gd name="connsiteX14" fmla="*/ 2822028 w 3058511"/>
              <a:gd name="connsiteY14" fmla="*/ 484404 h 1146555"/>
              <a:gd name="connsiteX15" fmla="*/ 2853559 w 3058511"/>
              <a:gd name="connsiteY15" fmla="*/ 531700 h 1146555"/>
              <a:gd name="connsiteX16" fmla="*/ 2900856 w 3058511"/>
              <a:gd name="connsiteY16" fmla="*/ 563231 h 1146555"/>
              <a:gd name="connsiteX17" fmla="*/ 2916621 w 3058511"/>
              <a:gd name="connsiteY17" fmla="*/ 610528 h 1146555"/>
              <a:gd name="connsiteX18" fmla="*/ 3011214 w 3058511"/>
              <a:gd name="connsiteY18" fmla="*/ 673590 h 1146555"/>
              <a:gd name="connsiteX19" fmla="*/ 3026980 w 3058511"/>
              <a:gd name="connsiteY19" fmla="*/ 768183 h 1146555"/>
              <a:gd name="connsiteX20" fmla="*/ 3058511 w 3058511"/>
              <a:gd name="connsiteY20" fmla="*/ 878542 h 1146555"/>
              <a:gd name="connsiteX21" fmla="*/ 3042745 w 3058511"/>
              <a:gd name="connsiteY21" fmla="*/ 1036197 h 1146555"/>
              <a:gd name="connsiteX22" fmla="*/ 2963918 w 3058511"/>
              <a:gd name="connsiteY22" fmla="*/ 1051962 h 1146555"/>
              <a:gd name="connsiteX23" fmla="*/ 2869324 w 3058511"/>
              <a:gd name="connsiteY23" fmla="*/ 1099259 h 1146555"/>
              <a:gd name="connsiteX24" fmla="*/ 2743200 w 3058511"/>
              <a:gd name="connsiteY24" fmla="*/ 1146555 h 114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58511" h="1146555">
                <a:moveTo>
                  <a:pt x="0" y="90266"/>
                </a:moveTo>
                <a:cubicBezTo>
                  <a:pt x="77911" y="77280"/>
                  <a:pt x="157537" y="62244"/>
                  <a:pt x="236483" y="58735"/>
                </a:cubicBezTo>
                <a:cubicBezTo>
                  <a:pt x="425556" y="50332"/>
                  <a:pt x="614856" y="48224"/>
                  <a:pt x="804042" y="42969"/>
                </a:cubicBezTo>
                <a:cubicBezTo>
                  <a:pt x="1028354" y="-31802"/>
                  <a:pt x="865423" y="10161"/>
                  <a:pt x="1308538" y="27204"/>
                </a:cubicBezTo>
                <a:cubicBezTo>
                  <a:pt x="1351925" y="41666"/>
                  <a:pt x="1386834" y="55474"/>
                  <a:pt x="1434662" y="58735"/>
                </a:cubicBezTo>
                <a:cubicBezTo>
                  <a:pt x="1639408" y="72695"/>
                  <a:pt x="2049518" y="90266"/>
                  <a:pt x="2049518" y="90266"/>
                </a:cubicBezTo>
                <a:cubicBezTo>
                  <a:pt x="2050066" y="90403"/>
                  <a:pt x="2152335" y="114256"/>
                  <a:pt x="2159876" y="121797"/>
                </a:cubicBezTo>
                <a:cubicBezTo>
                  <a:pt x="2171627" y="133548"/>
                  <a:pt x="2168210" y="154229"/>
                  <a:pt x="2175642" y="169093"/>
                </a:cubicBezTo>
                <a:cubicBezTo>
                  <a:pt x="2210620" y="239048"/>
                  <a:pt x="2215490" y="219163"/>
                  <a:pt x="2301766" y="247921"/>
                </a:cubicBezTo>
                <a:lnTo>
                  <a:pt x="2443656" y="295217"/>
                </a:lnTo>
                <a:lnTo>
                  <a:pt x="2490952" y="310983"/>
                </a:lnTo>
                <a:lnTo>
                  <a:pt x="2538249" y="326748"/>
                </a:lnTo>
                <a:cubicBezTo>
                  <a:pt x="2563676" y="352176"/>
                  <a:pt x="2582272" y="374895"/>
                  <a:pt x="2617076" y="389811"/>
                </a:cubicBezTo>
                <a:cubicBezTo>
                  <a:pt x="2652803" y="405123"/>
                  <a:pt x="2692913" y="402163"/>
                  <a:pt x="2727435" y="421342"/>
                </a:cubicBezTo>
                <a:cubicBezTo>
                  <a:pt x="2760562" y="439746"/>
                  <a:pt x="2822028" y="484404"/>
                  <a:pt x="2822028" y="484404"/>
                </a:cubicBezTo>
                <a:cubicBezTo>
                  <a:pt x="2832538" y="500169"/>
                  <a:pt x="2840161" y="518302"/>
                  <a:pt x="2853559" y="531700"/>
                </a:cubicBezTo>
                <a:cubicBezTo>
                  <a:pt x="2866957" y="545098"/>
                  <a:pt x="2889019" y="548435"/>
                  <a:pt x="2900856" y="563231"/>
                </a:cubicBezTo>
                <a:cubicBezTo>
                  <a:pt x="2911237" y="576208"/>
                  <a:pt x="2904870" y="598777"/>
                  <a:pt x="2916621" y="610528"/>
                </a:cubicBezTo>
                <a:cubicBezTo>
                  <a:pt x="2943417" y="637324"/>
                  <a:pt x="3011214" y="673590"/>
                  <a:pt x="3011214" y="673590"/>
                </a:cubicBezTo>
                <a:cubicBezTo>
                  <a:pt x="3016469" y="705121"/>
                  <a:pt x="3020711" y="736838"/>
                  <a:pt x="3026980" y="768183"/>
                </a:cubicBezTo>
                <a:cubicBezTo>
                  <a:pt x="3036879" y="817679"/>
                  <a:pt x="3043483" y="833459"/>
                  <a:pt x="3058511" y="878542"/>
                </a:cubicBezTo>
                <a:cubicBezTo>
                  <a:pt x="3053256" y="931094"/>
                  <a:pt x="3068035" y="989832"/>
                  <a:pt x="3042745" y="1036197"/>
                </a:cubicBezTo>
                <a:cubicBezTo>
                  <a:pt x="3029914" y="1059721"/>
                  <a:pt x="2989914" y="1045463"/>
                  <a:pt x="2963918" y="1051962"/>
                </a:cubicBezTo>
                <a:cubicBezTo>
                  <a:pt x="2749477" y="1105572"/>
                  <a:pt x="3100526" y="1022193"/>
                  <a:pt x="2869324" y="1099259"/>
                </a:cubicBezTo>
                <a:cubicBezTo>
                  <a:pt x="2732756" y="1144781"/>
                  <a:pt x="2810035" y="1079720"/>
                  <a:pt x="2743200" y="1146555"/>
                </a:cubicBezTo>
              </a:path>
            </a:pathLst>
          </a:cu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a:off x="2097563" y="4475258"/>
            <a:ext cx="472966" cy="56657"/>
          </a:xfrm>
          <a:custGeom>
            <a:avLst/>
            <a:gdLst>
              <a:gd name="connsiteX0" fmla="*/ 0 w 472966"/>
              <a:gd name="connsiteY0" fmla="*/ 0 h 56657"/>
              <a:gd name="connsiteX1" fmla="*/ 472966 w 472966"/>
              <a:gd name="connsiteY1" fmla="*/ 47297 h 56657"/>
            </a:gdLst>
            <a:ahLst/>
            <a:cxnLst>
              <a:cxn ang="0">
                <a:pos x="connsiteX0" y="connsiteY0"/>
              </a:cxn>
              <a:cxn ang="0">
                <a:pos x="connsiteX1" y="connsiteY1"/>
              </a:cxn>
            </a:cxnLst>
            <a:rect l="l" t="t" r="r" b="b"/>
            <a:pathLst>
              <a:path w="472966" h="56657">
                <a:moveTo>
                  <a:pt x="0" y="0"/>
                </a:moveTo>
                <a:cubicBezTo>
                  <a:pt x="234377" y="87892"/>
                  <a:pt x="81224" y="47297"/>
                  <a:pt x="472966" y="47297"/>
                </a:cubicBezTo>
              </a:path>
            </a:pathLst>
          </a:cu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p:cNvSpPr/>
          <p:nvPr/>
        </p:nvSpPr>
        <p:spPr>
          <a:xfrm>
            <a:off x="2874093" y="4470321"/>
            <a:ext cx="1180408" cy="66530"/>
          </a:xfrm>
          <a:custGeom>
            <a:avLst/>
            <a:gdLst>
              <a:gd name="connsiteX0" fmla="*/ 0 w 1180408"/>
              <a:gd name="connsiteY0" fmla="*/ 49904 h 66530"/>
              <a:gd name="connsiteX1" fmla="*/ 149629 w 1180408"/>
              <a:gd name="connsiteY1" fmla="*/ 33279 h 66530"/>
              <a:gd name="connsiteX2" fmla="*/ 199506 w 1180408"/>
              <a:gd name="connsiteY2" fmla="*/ 16653 h 66530"/>
              <a:gd name="connsiteX3" fmla="*/ 249382 w 1180408"/>
              <a:gd name="connsiteY3" fmla="*/ 33279 h 66530"/>
              <a:gd name="connsiteX4" fmla="*/ 631768 w 1180408"/>
              <a:gd name="connsiteY4" fmla="*/ 33279 h 66530"/>
              <a:gd name="connsiteX5" fmla="*/ 681644 w 1180408"/>
              <a:gd name="connsiteY5" fmla="*/ 66530 h 66530"/>
              <a:gd name="connsiteX6" fmla="*/ 731520 w 1180408"/>
              <a:gd name="connsiteY6" fmla="*/ 49904 h 66530"/>
              <a:gd name="connsiteX7" fmla="*/ 781397 w 1180408"/>
              <a:gd name="connsiteY7" fmla="*/ 16653 h 66530"/>
              <a:gd name="connsiteX8" fmla="*/ 1180408 w 1180408"/>
              <a:gd name="connsiteY8" fmla="*/ 28 h 66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0408" h="66530">
                <a:moveTo>
                  <a:pt x="0" y="49904"/>
                </a:moveTo>
                <a:cubicBezTo>
                  <a:pt x="49876" y="44362"/>
                  <a:pt x="100129" y="41529"/>
                  <a:pt x="149629" y="33279"/>
                </a:cubicBezTo>
                <a:cubicBezTo>
                  <a:pt x="166916" y="30398"/>
                  <a:pt x="181981" y="16653"/>
                  <a:pt x="199506" y="16653"/>
                </a:cubicBezTo>
                <a:cubicBezTo>
                  <a:pt x="217031" y="16653"/>
                  <a:pt x="232757" y="27737"/>
                  <a:pt x="249382" y="33279"/>
                </a:cubicBezTo>
                <a:cubicBezTo>
                  <a:pt x="368304" y="25351"/>
                  <a:pt x="509969" y="61"/>
                  <a:pt x="631768" y="33279"/>
                </a:cubicBezTo>
                <a:cubicBezTo>
                  <a:pt x="651045" y="38536"/>
                  <a:pt x="665019" y="55446"/>
                  <a:pt x="681644" y="66530"/>
                </a:cubicBezTo>
                <a:cubicBezTo>
                  <a:pt x="698269" y="60988"/>
                  <a:pt x="715845" y="57741"/>
                  <a:pt x="731520" y="49904"/>
                </a:cubicBezTo>
                <a:cubicBezTo>
                  <a:pt x="749392" y="40968"/>
                  <a:pt x="761599" y="19353"/>
                  <a:pt x="781397" y="16653"/>
                </a:cubicBezTo>
                <a:cubicBezTo>
                  <a:pt x="913994" y="-1428"/>
                  <a:pt x="1047279" y="28"/>
                  <a:pt x="1180408" y="28"/>
                </a:cubicBezTo>
              </a:path>
            </a:pathLst>
          </a:custGeom>
          <a:solidFill>
            <a:srgbClr val="FF0000"/>
          </a:solid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5"/>
          <a:stretch>
            <a:fillRect/>
          </a:stretch>
        </p:blipFill>
        <p:spPr>
          <a:xfrm>
            <a:off x="5191503" y="4468536"/>
            <a:ext cx="1188823" cy="115834"/>
          </a:xfrm>
          <a:prstGeom prst="rect">
            <a:avLst/>
          </a:prstGeom>
        </p:spPr>
      </p:pic>
    </p:spTree>
    <p:extLst>
      <p:ext uri="{BB962C8B-B14F-4D97-AF65-F5344CB8AC3E}">
        <p14:creationId xmlns:p14="http://schemas.microsoft.com/office/powerpoint/2010/main" val="27576141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573132" y="21040"/>
            <a:ext cx="14290263" cy="6815919"/>
          </a:xfrm>
          <a:prstGeom prst="rect">
            <a:avLst/>
          </a:prstGeom>
        </p:spPr>
      </p:pic>
      <p:sp>
        <p:nvSpPr>
          <p:cNvPr id="5133" name="Text Box 20"/>
          <p:cNvSpPr txBox="1">
            <a:spLocks noChangeArrowheads="1"/>
          </p:cNvSpPr>
          <p:nvPr/>
        </p:nvSpPr>
        <p:spPr bwMode="auto">
          <a:xfrm>
            <a:off x="212725" y="112713"/>
            <a:ext cx="8931275" cy="1477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MANGROVES are the trees and shrubs that can grow in salt water. </a:t>
            </a:r>
          </a:p>
          <a:p>
            <a:pPr eaLnBrk="1" hangingPunct="1">
              <a:spcBef>
                <a:spcPct val="0"/>
              </a:spcBef>
              <a:buFontTx/>
              <a:buNone/>
            </a:pPr>
            <a:r>
              <a:rPr lang="en-US" altLang="en-US" sz="1800"/>
              <a:t>In the Marshalls, they are usually found in wet depressions in the centers of islets (</a:t>
            </a:r>
            <a:r>
              <a:rPr lang="en-US" altLang="en-US" sz="1800" i="1"/>
              <a:t>pat</a:t>
            </a:r>
            <a:r>
              <a:rPr lang="en-US" altLang="en-US" sz="1800"/>
              <a:t>). They can also grow in sheltered areas below high tide on the lagoon side of islets.</a:t>
            </a:r>
          </a:p>
          <a:p>
            <a:pPr eaLnBrk="1" hangingPunct="1">
              <a:spcBef>
                <a:spcPct val="0"/>
              </a:spcBef>
              <a:buFontTx/>
              <a:buNone/>
            </a:pPr>
            <a:r>
              <a:rPr lang="en-US" altLang="en-US" sz="1800"/>
              <a:t>Click here for more information on how to plant them.</a:t>
            </a:r>
          </a:p>
        </p:txBody>
      </p:sp>
      <p:sp>
        <p:nvSpPr>
          <p:cNvPr id="5134" name="TextBox 2"/>
          <p:cNvSpPr txBox="1">
            <a:spLocks noChangeArrowheads="1"/>
          </p:cNvSpPr>
          <p:nvPr/>
        </p:nvSpPr>
        <p:spPr bwMode="auto">
          <a:xfrm>
            <a:off x="4549775" y="3408363"/>
            <a:ext cx="13255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81F927"/>
                </a:solidFill>
              </a:rPr>
              <a:t>Mangroves</a:t>
            </a:r>
          </a:p>
        </p:txBody>
      </p:sp>
      <p:sp>
        <p:nvSpPr>
          <p:cNvPr id="5137" name="TextBox 5"/>
          <p:cNvSpPr txBox="1">
            <a:spLocks noChangeArrowheads="1"/>
          </p:cNvSpPr>
          <p:nvPr/>
        </p:nvSpPr>
        <p:spPr bwMode="auto">
          <a:xfrm>
            <a:off x="6324600" y="4419600"/>
            <a:ext cx="2622550"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t>For more information about mangrove </a:t>
            </a:r>
            <a:r>
              <a:rPr lang="en-US" altLang="en-US" sz="1800" dirty="0" smtClean="0"/>
              <a:t>species in the Marshall Islands:</a:t>
            </a:r>
            <a:endParaRPr lang="en-US" altLang="en-US" sz="1800" dirty="0"/>
          </a:p>
          <a:p>
            <a:pPr eaLnBrk="1" hangingPunct="1">
              <a:spcBef>
                <a:spcPct val="0"/>
              </a:spcBef>
              <a:buFontTx/>
              <a:buNone/>
            </a:pPr>
            <a:r>
              <a:rPr lang="en-US" altLang="en-US" sz="1800" dirty="0"/>
              <a:t>http://www.hawaii.edu/cpis/MI/VegTypes/Mangrove.html</a:t>
            </a:r>
          </a:p>
        </p:txBody>
      </p:sp>
      <p:sp>
        <p:nvSpPr>
          <p:cNvPr id="19" name="Text Box 16"/>
          <p:cNvSpPr txBox="1">
            <a:spLocks noChangeArrowheads="1"/>
          </p:cNvSpPr>
          <p:nvPr/>
        </p:nvSpPr>
        <p:spPr bwMode="auto">
          <a:xfrm>
            <a:off x="457200" y="2762250"/>
            <a:ext cx="2971800" cy="203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t>Thick mangrove branches and roots help break waves before they reach shore. They add organic matter to the soil, which might reduce subsurface saltwater intrusion.</a:t>
            </a:r>
          </a:p>
        </p:txBody>
      </p:sp>
      <p:pic>
        <p:nvPicPr>
          <p:cNvPr id="3" name="Picture 2"/>
          <p:cNvPicPr>
            <a:picLocks noChangeAspect="1"/>
          </p:cNvPicPr>
          <p:nvPr/>
        </p:nvPicPr>
        <p:blipFill>
          <a:blip r:embed="rId4"/>
          <a:stretch>
            <a:fillRect/>
          </a:stretch>
        </p:blipFill>
        <p:spPr>
          <a:xfrm>
            <a:off x="5410200" y="4419600"/>
            <a:ext cx="1188823" cy="115834"/>
          </a:xfrm>
          <a:prstGeom prst="rect">
            <a:avLst/>
          </a:prstGeom>
        </p:spPr>
      </p:pic>
      <p:pic>
        <p:nvPicPr>
          <p:cNvPr id="4" name="Picture 3"/>
          <p:cNvPicPr>
            <a:picLocks noChangeAspect="1"/>
          </p:cNvPicPr>
          <p:nvPr/>
        </p:nvPicPr>
        <p:blipFill>
          <a:blip r:embed="rId5"/>
          <a:stretch>
            <a:fillRect/>
          </a:stretch>
        </p:blipFill>
        <p:spPr>
          <a:xfrm>
            <a:off x="7758327" y="4419600"/>
            <a:ext cx="1188823" cy="115834"/>
          </a:xfrm>
          <a:prstGeom prst="rect">
            <a:avLst/>
          </a:prstGeom>
        </p:spPr>
      </p:pic>
    </p:spTree>
    <p:extLst>
      <p:ext uri="{BB962C8B-B14F-4D97-AF65-F5344CB8AC3E}">
        <p14:creationId xmlns:p14="http://schemas.microsoft.com/office/powerpoint/2010/main" val="35727927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r="27505"/>
          <a:stretch/>
        </p:blipFill>
        <p:spPr>
          <a:xfrm>
            <a:off x="55473" y="949178"/>
            <a:ext cx="8686800" cy="5767220"/>
          </a:xfrm>
          <a:prstGeom prst="rect">
            <a:avLst/>
          </a:prstGeom>
        </p:spPr>
      </p:pic>
      <p:sp>
        <p:nvSpPr>
          <p:cNvPr id="3" name="Text Box 14"/>
          <p:cNvSpPr txBox="1">
            <a:spLocks noChangeArrowheads="1"/>
          </p:cNvSpPr>
          <p:nvPr/>
        </p:nvSpPr>
        <p:spPr bwMode="auto">
          <a:xfrm rot="16200000">
            <a:off x="3167148" y="1785372"/>
            <a:ext cx="433387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None/>
            </a:pPr>
            <a:r>
              <a:rPr lang="en-US" sz="1800" dirty="0" err="1" smtClean="0"/>
              <a:t>Būlabol</a:t>
            </a:r>
            <a:r>
              <a:rPr lang="en-US" sz="1800" dirty="0" smtClean="0"/>
              <a:t>/</a:t>
            </a:r>
            <a:r>
              <a:rPr lang="en-US" sz="1800" dirty="0" err="1" smtClean="0"/>
              <a:t>eoeak</a:t>
            </a:r>
            <a:r>
              <a:rPr lang="en-US" altLang="en-US" sz="1800" dirty="0" smtClean="0"/>
              <a:t> (</a:t>
            </a:r>
            <a:r>
              <a:rPr lang="en-US" altLang="en-US" sz="1800" dirty="0" err="1" smtClean="0"/>
              <a:t>Rhizophora</a:t>
            </a:r>
            <a:r>
              <a:rPr lang="en-US" altLang="en-US" sz="1800" dirty="0" smtClean="0"/>
              <a:t>)</a:t>
            </a:r>
            <a:endParaRPr lang="en-US" altLang="en-US" sz="1800" dirty="0"/>
          </a:p>
          <a:p>
            <a:pPr eaLnBrk="1" hangingPunct="1">
              <a:spcBef>
                <a:spcPct val="0"/>
              </a:spcBef>
              <a:buFontTx/>
              <a:buNone/>
            </a:pPr>
            <a:r>
              <a:rPr lang="en-US" altLang="en-US" sz="1800" dirty="0" err="1" smtClean="0"/>
              <a:t>Būlabol</a:t>
            </a:r>
            <a:r>
              <a:rPr lang="en-US" altLang="en-US" sz="1800" dirty="0" smtClean="0"/>
              <a:t>/</a:t>
            </a:r>
            <a:r>
              <a:rPr lang="en-US" altLang="en-US" sz="1800" dirty="0" err="1" smtClean="0"/>
              <a:t>Kōnpat</a:t>
            </a:r>
            <a:r>
              <a:rPr lang="en-US" altLang="en-US" sz="1800" dirty="0" smtClean="0"/>
              <a:t> (</a:t>
            </a:r>
            <a:r>
              <a:rPr lang="en-US" altLang="en-US" sz="1800" dirty="0" err="1" smtClean="0"/>
              <a:t>Sonneratia</a:t>
            </a:r>
            <a:r>
              <a:rPr lang="en-US" altLang="en-US" sz="1800" dirty="0" smtClean="0"/>
              <a:t>)</a:t>
            </a:r>
          </a:p>
          <a:p>
            <a:pPr eaLnBrk="1" hangingPunct="1">
              <a:spcBef>
                <a:spcPct val="0"/>
              </a:spcBef>
              <a:buFontTx/>
              <a:buNone/>
            </a:pPr>
            <a:r>
              <a:rPr lang="en-US" altLang="en-US" sz="1800" dirty="0" err="1" smtClean="0"/>
              <a:t>Joñ</a:t>
            </a:r>
            <a:r>
              <a:rPr lang="en-US" altLang="en-US" sz="1800" dirty="0" smtClean="0"/>
              <a:t> (</a:t>
            </a:r>
            <a:r>
              <a:rPr lang="en-US" altLang="en-US" sz="1800" dirty="0" err="1" smtClean="0"/>
              <a:t>Bruguiera</a:t>
            </a:r>
            <a:r>
              <a:rPr lang="en-US" altLang="en-US" sz="1800" dirty="0" smtClean="0"/>
              <a:t>)</a:t>
            </a:r>
            <a:endParaRPr lang="en-US" altLang="en-US" sz="1800" dirty="0"/>
          </a:p>
          <a:p>
            <a:pPr eaLnBrk="1" hangingPunct="1">
              <a:spcBef>
                <a:spcPct val="0"/>
              </a:spcBef>
              <a:buFontTx/>
              <a:buNone/>
            </a:pPr>
            <a:r>
              <a:rPr lang="en-US" altLang="en-US" sz="1800" dirty="0" err="1" smtClean="0"/>
              <a:t>Kimeme</a:t>
            </a:r>
            <a:r>
              <a:rPr lang="en-US" altLang="en-US" sz="1800" dirty="0" smtClean="0"/>
              <a:t> (</a:t>
            </a:r>
            <a:r>
              <a:rPr lang="en-US" altLang="en-US" sz="1800" dirty="0" err="1" smtClean="0"/>
              <a:t>Lumnitzera</a:t>
            </a:r>
            <a:r>
              <a:rPr lang="en-US" altLang="en-US" sz="1800" dirty="0" smtClean="0"/>
              <a:t>)</a:t>
            </a:r>
          </a:p>
          <a:p>
            <a:pPr eaLnBrk="1" hangingPunct="1">
              <a:spcBef>
                <a:spcPct val="0"/>
              </a:spcBef>
              <a:buFontTx/>
              <a:buNone/>
            </a:pPr>
            <a:r>
              <a:rPr lang="en-US" altLang="en-US" sz="1800" dirty="0" err="1" smtClean="0"/>
              <a:t>Kōñe</a:t>
            </a:r>
            <a:r>
              <a:rPr lang="en-US" altLang="en-US" sz="1800" dirty="0" smtClean="0"/>
              <a:t> (</a:t>
            </a:r>
            <a:r>
              <a:rPr lang="en-US" altLang="en-US" sz="1800" dirty="0" err="1" smtClean="0"/>
              <a:t>Pemphis</a:t>
            </a:r>
            <a:r>
              <a:rPr lang="en-US" altLang="en-US" sz="1800" dirty="0" smtClean="0"/>
              <a:t>)</a:t>
            </a:r>
            <a:endParaRPr lang="en-US" altLang="en-US" sz="1800" dirty="0"/>
          </a:p>
        </p:txBody>
      </p:sp>
      <p:sp>
        <p:nvSpPr>
          <p:cNvPr id="4" name="Text Box 15"/>
          <p:cNvSpPr txBox="1">
            <a:spLocks noChangeArrowheads="1"/>
          </p:cNvSpPr>
          <p:nvPr/>
        </p:nvSpPr>
        <p:spPr bwMode="auto">
          <a:xfrm>
            <a:off x="1425586" y="5377570"/>
            <a:ext cx="33528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t>Seagrass offshore is an indicator that the area is calm enough and has enough sediment for successful afforestation of </a:t>
            </a:r>
            <a:r>
              <a:rPr lang="en-US" altLang="en-US" sz="1800" dirty="0" smtClean="0"/>
              <a:t>mangroves. Mangroves will not survive where waves or currents are strong.</a:t>
            </a:r>
            <a:endParaRPr lang="en-US" altLang="en-US" sz="1800" dirty="0"/>
          </a:p>
        </p:txBody>
      </p:sp>
      <p:sp>
        <p:nvSpPr>
          <p:cNvPr id="5" name="Text Box 11"/>
          <p:cNvSpPr txBox="1">
            <a:spLocks noChangeArrowheads="1"/>
          </p:cNvSpPr>
          <p:nvPr/>
        </p:nvSpPr>
        <p:spPr bwMode="auto">
          <a:xfrm>
            <a:off x="5788779" y="4777406"/>
            <a:ext cx="19431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smtClean="0"/>
              <a:t>Plant mangroves </a:t>
            </a:r>
            <a:r>
              <a:rPr lang="en-US" altLang="en-US" sz="1800" dirty="0"/>
              <a:t>between the high tide mark </a:t>
            </a:r>
            <a:r>
              <a:rPr lang="en-US" altLang="en-US" sz="1800" dirty="0" smtClean="0"/>
              <a:t>(“interior” zone) and </a:t>
            </a:r>
            <a:r>
              <a:rPr lang="en-US" altLang="en-US" sz="1800" dirty="0"/>
              <a:t>mid-tide </a:t>
            </a:r>
            <a:r>
              <a:rPr lang="en-US" altLang="en-US" sz="1800" dirty="0" smtClean="0"/>
              <a:t>mark (“fringe” zone).</a:t>
            </a:r>
            <a:endParaRPr lang="en-US" altLang="en-US" sz="1800" dirty="0"/>
          </a:p>
          <a:p>
            <a:pPr eaLnBrk="1" hangingPunct="1">
              <a:spcBef>
                <a:spcPct val="0"/>
              </a:spcBef>
              <a:buFontTx/>
              <a:buNone/>
            </a:pPr>
            <a:endParaRPr lang="en-US" altLang="en-US" sz="1800" dirty="0"/>
          </a:p>
        </p:txBody>
      </p:sp>
      <p:sp>
        <p:nvSpPr>
          <p:cNvPr id="9" name="Left Brace 8"/>
          <p:cNvSpPr/>
          <p:nvPr/>
        </p:nvSpPr>
        <p:spPr>
          <a:xfrm rot="16200000">
            <a:off x="4955888" y="4882711"/>
            <a:ext cx="609600" cy="5334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p:cNvSpPr txBox="1"/>
          <p:nvPr/>
        </p:nvSpPr>
        <p:spPr>
          <a:xfrm>
            <a:off x="533400" y="36226"/>
            <a:ext cx="4191000" cy="923330"/>
          </a:xfrm>
          <a:prstGeom prst="rect">
            <a:avLst/>
          </a:prstGeom>
          <a:noFill/>
        </p:spPr>
        <p:txBody>
          <a:bodyPr wrap="square" rtlCol="0">
            <a:spAutoFit/>
          </a:bodyPr>
          <a:lstStyle/>
          <a:p>
            <a:r>
              <a:rPr lang="en-US" dirty="0" smtClean="0"/>
              <a:t>Consider planting mangroves where they have grown in the past, and where lagoons are sheltered and shallow.</a:t>
            </a:r>
            <a:endParaRPr lang="en-US" dirty="0"/>
          </a:p>
        </p:txBody>
      </p:sp>
      <p:sp>
        <p:nvSpPr>
          <p:cNvPr id="16" name="Left Brace 15"/>
          <p:cNvSpPr/>
          <p:nvPr/>
        </p:nvSpPr>
        <p:spPr>
          <a:xfrm rot="16200000">
            <a:off x="3827373" y="5228344"/>
            <a:ext cx="609600" cy="5334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p:cNvSpPr txBox="1"/>
          <p:nvPr/>
        </p:nvSpPr>
        <p:spPr>
          <a:xfrm>
            <a:off x="6781800" y="6531732"/>
            <a:ext cx="1960473" cy="369332"/>
          </a:xfrm>
          <a:prstGeom prst="rect">
            <a:avLst/>
          </a:prstGeom>
          <a:noFill/>
        </p:spPr>
        <p:txBody>
          <a:bodyPr wrap="none" rtlCol="0">
            <a:spAutoFit/>
          </a:bodyPr>
          <a:lstStyle/>
          <a:p>
            <a:r>
              <a:rPr lang="en-US" dirty="0" smtClean="0"/>
              <a:t>Illustration</a:t>
            </a:r>
            <a:r>
              <a:rPr lang="en-US" dirty="0" smtClean="0"/>
              <a:t>: </a:t>
            </a:r>
            <a:r>
              <a:rPr lang="en-US" dirty="0" err="1" smtClean="0"/>
              <a:t>Leewai</a:t>
            </a:r>
            <a:endParaRPr lang="en-US" dirty="0"/>
          </a:p>
        </p:txBody>
      </p:sp>
    </p:spTree>
    <p:extLst>
      <p:ext uri="{BB962C8B-B14F-4D97-AF65-F5344CB8AC3E}">
        <p14:creationId xmlns:p14="http://schemas.microsoft.com/office/powerpoint/2010/main" val="11488274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81000" y="228600"/>
            <a:ext cx="8518658" cy="7417415"/>
          </a:xfrm>
          <a:prstGeom prst="rect">
            <a:avLst/>
          </a:prstGeom>
          <a:noFill/>
        </p:spPr>
        <p:txBody>
          <a:bodyPr wrap="square" rtlCol="0">
            <a:spAutoFit/>
          </a:bodyPr>
          <a:lstStyle/>
          <a:p>
            <a:r>
              <a:rPr lang="en-US" sz="1400" dirty="0" smtClean="0"/>
              <a:t>Where to plant: different species belong in different zones.</a:t>
            </a:r>
            <a:endParaRPr lang="en-US" sz="1400" dirty="0" smtClean="0"/>
          </a:p>
          <a:p>
            <a:pPr marL="285750" indent="-285750">
              <a:buFont typeface="Arial" panose="020B0604020202020204" pitchFamily="34" charset="0"/>
              <a:buChar char="•"/>
            </a:pPr>
            <a:r>
              <a:rPr lang="en-US" sz="1400" dirty="0" err="1" smtClean="0"/>
              <a:t>Eoeak</a:t>
            </a:r>
            <a:r>
              <a:rPr lang="en-US" sz="1400" dirty="0" smtClean="0"/>
              <a:t> or </a:t>
            </a:r>
            <a:r>
              <a:rPr lang="lv-LV" sz="1400" dirty="0"/>
              <a:t>Būļaboļ </a:t>
            </a:r>
            <a:r>
              <a:rPr lang="en-US" sz="1400" dirty="0" smtClean="0"/>
              <a:t>(</a:t>
            </a:r>
            <a:r>
              <a:rPr lang="en-US" sz="1400" dirty="0" err="1" smtClean="0"/>
              <a:t>Rhizophora</a:t>
            </a:r>
            <a:r>
              <a:rPr lang="en-US" sz="1400" dirty="0" smtClean="0"/>
              <a:t>) [</a:t>
            </a:r>
            <a:r>
              <a:rPr lang="en-US" sz="1400" dirty="0" smtClean="0">
                <a:hlinkClick r:id="rId3"/>
              </a:rPr>
              <a:t>http</a:t>
            </a:r>
            <a:r>
              <a:rPr lang="en-US" sz="1400" dirty="0">
                <a:hlinkClick r:id="rId3"/>
              </a:rPr>
              <a:t>://</a:t>
            </a:r>
            <a:r>
              <a:rPr lang="en-US" sz="1400" dirty="0" smtClean="0">
                <a:hlinkClick r:id="rId3"/>
              </a:rPr>
              <a:t>www.hawaii.edu/cpis/MI/plants/bulabol.html</a:t>
            </a:r>
            <a:r>
              <a:rPr lang="en-US" sz="1400" dirty="0" smtClean="0"/>
              <a:t>] is called a “fringe” species because it grows on the seaward edge of a mangrove forest. Plant this at mean sea level, about halfway between the high tide and low tide points, where it will be inundated by any day’s high tide. </a:t>
            </a:r>
            <a:r>
              <a:rPr lang="en-US" sz="1400" dirty="0"/>
              <a:t>If it is a La Niña year, </a:t>
            </a:r>
            <a:r>
              <a:rPr lang="en-US" sz="1400" dirty="0" smtClean="0"/>
              <a:t>(link to home page), the </a:t>
            </a:r>
            <a:r>
              <a:rPr lang="en-US" sz="1400" dirty="0"/>
              <a:t>sea levels might be </a:t>
            </a:r>
            <a:r>
              <a:rPr lang="en-US" sz="1400" dirty="0" smtClean="0"/>
              <a:t>unusually low, so plant them a little closer to shore, because when normal weather returns, the water will be deeper.</a:t>
            </a:r>
          </a:p>
          <a:p>
            <a:pPr marL="285750" indent="-285750">
              <a:buFont typeface="Arial" panose="020B0604020202020204" pitchFamily="34" charset="0"/>
              <a:buChar char="•"/>
            </a:pPr>
            <a:r>
              <a:rPr lang="en-US" sz="1400" dirty="0" err="1" smtClean="0"/>
              <a:t>Kōnpat</a:t>
            </a:r>
            <a:r>
              <a:rPr lang="en-US" sz="1400" dirty="0" smtClean="0"/>
              <a:t> or </a:t>
            </a:r>
            <a:r>
              <a:rPr lang="lv-LV" sz="1400" dirty="0" smtClean="0"/>
              <a:t>Būļaboļ</a:t>
            </a:r>
            <a:r>
              <a:rPr lang="en-US" sz="1400" dirty="0" smtClean="0"/>
              <a:t> (</a:t>
            </a:r>
            <a:r>
              <a:rPr lang="en-US" sz="1400" dirty="0" err="1" smtClean="0"/>
              <a:t>Sonneratia</a:t>
            </a:r>
            <a:r>
              <a:rPr lang="en-US" sz="1400" dirty="0" smtClean="0"/>
              <a:t>) [http</a:t>
            </a:r>
            <a:r>
              <a:rPr lang="en-US" sz="1400" dirty="0"/>
              <a:t>://www.hawaii.edu/cpis/MI/plants/bulabol_(konpat).</a:t>
            </a:r>
            <a:r>
              <a:rPr lang="en-US" sz="1400" dirty="0" smtClean="0"/>
              <a:t>html] and </a:t>
            </a:r>
            <a:r>
              <a:rPr lang="en-US" sz="1400" dirty="0" err="1" smtClean="0"/>
              <a:t>Joñ</a:t>
            </a:r>
            <a:r>
              <a:rPr lang="en-US" sz="1400" dirty="0" smtClean="0"/>
              <a:t> (</a:t>
            </a:r>
            <a:r>
              <a:rPr lang="en-US" sz="1400" dirty="0" err="1" smtClean="0"/>
              <a:t>Bruguiera</a:t>
            </a:r>
            <a:r>
              <a:rPr lang="en-US" sz="1400" dirty="0"/>
              <a:t>) </a:t>
            </a:r>
            <a:r>
              <a:rPr lang="en-US" sz="1400" dirty="0" smtClean="0"/>
              <a:t>[http</a:t>
            </a:r>
            <a:r>
              <a:rPr lang="en-US" sz="1400" dirty="0"/>
              <a:t>://</a:t>
            </a:r>
            <a:r>
              <a:rPr lang="en-US" sz="1400" dirty="0" smtClean="0"/>
              <a:t>www.hawaii.edu/cpis/MI/plants/jon.html] are usually found in inland swamps (pat) in the Marshalls. You could try planting them closer to shore than the </a:t>
            </a:r>
            <a:r>
              <a:rPr lang="en-US" sz="1400" dirty="0" err="1" smtClean="0"/>
              <a:t>eoeak</a:t>
            </a:r>
            <a:r>
              <a:rPr lang="en-US" sz="1400" dirty="0" smtClean="0"/>
              <a:t>, where they will be flooded by medium-high tides.</a:t>
            </a:r>
          </a:p>
          <a:p>
            <a:pPr marL="285750" indent="-285750">
              <a:buFont typeface="Arial" panose="020B0604020202020204" pitchFamily="34" charset="0"/>
              <a:buChar char="•"/>
            </a:pPr>
            <a:r>
              <a:rPr lang="en-US" sz="1400" dirty="0" err="1" smtClean="0"/>
              <a:t>Kimeme</a:t>
            </a:r>
            <a:r>
              <a:rPr lang="en-US" sz="1400" dirty="0" smtClean="0"/>
              <a:t> (</a:t>
            </a:r>
            <a:r>
              <a:rPr lang="en-US" sz="1400" dirty="0" err="1" smtClean="0"/>
              <a:t>Lumnitzera</a:t>
            </a:r>
            <a:r>
              <a:rPr lang="en-US" sz="1400" dirty="0"/>
              <a:t>) </a:t>
            </a:r>
            <a:r>
              <a:rPr lang="en-US" sz="1400" dirty="0">
                <a:hlinkClick r:id="rId4"/>
              </a:rPr>
              <a:t>http://</a:t>
            </a:r>
            <a:r>
              <a:rPr lang="en-US" sz="1400" dirty="0" smtClean="0">
                <a:hlinkClick r:id="rId4"/>
              </a:rPr>
              <a:t>www.hawaii.edu/cpis/MI/plants/kimeme.html</a:t>
            </a:r>
            <a:r>
              <a:rPr lang="en-US" sz="1400" dirty="0" smtClean="0"/>
              <a:t> is called an “interior” species. It is also mostly found in pat. You can try planting </a:t>
            </a:r>
            <a:r>
              <a:rPr lang="en-US" sz="1400" dirty="0" err="1" smtClean="0"/>
              <a:t>kimeme</a:t>
            </a:r>
            <a:r>
              <a:rPr lang="en-US" sz="1400" dirty="0" smtClean="0"/>
              <a:t> close to the shoreline, where most high tides will flood it.</a:t>
            </a:r>
          </a:p>
          <a:p>
            <a:pPr marL="285750" indent="-285750">
              <a:buFont typeface="Arial" panose="020B0604020202020204" pitchFamily="34" charset="0"/>
              <a:buChar char="•"/>
            </a:pPr>
            <a:r>
              <a:rPr lang="en-US" sz="1400" dirty="0" err="1" smtClean="0"/>
              <a:t>Kōñe</a:t>
            </a:r>
            <a:r>
              <a:rPr lang="en-US" sz="1400" dirty="0" smtClean="0"/>
              <a:t> (</a:t>
            </a:r>
            <a:r>
              <a:rPr lang="en-US" sz="1400" dirty="0" err="1" smtClean="0"/>
              <a:t>Pemphis</a:t>
            </a:r>
            <a:r>
              <a:rPr lang="en-US" sz="1400" dirty="0"/>
              <a:t>) </a:t>
            </a:r>
            <a:r>
              <a:rPr lang="en-US" sz="1400" dirty="0">
                <a:hlinkClick r:id="rId5"/>
              </a:rPr>
              <a:t>http://</a:t>
            </a:r>
            <a:r>
              <a:rPr lang="en-US" sz="1400" dirty="0" smtClean="0">
                <a:hlinkClick r:id="rId5"/>
              </a:rPr>
              <a:t>www.hawaii.edu/cpis/MI/plants/kone.html</a:t>
            </a:r>
            <a:r>
              <a:rPr lang="en-US" sz="1400" dirty="0" smtClean="0"/>
              <a:t> is a “mangrove associate” that grows closest to shore but can tolerate flooding by the highest tides. Try planting it closest to shore of all the mangroves.</a:t>
            </a:r>
          </a:p>
          <a:p>
            <a:endParaRPr lang="en-US" sz="1400" dirty="0"/>
          </a:p>
          <a:p>
            <a:r>
              <a:rPr lang="en-US" sz="1400" dirty="0" smtClean="0"/>
              <a:t>When to plant:</a:t>
            </a:r>
          </a:p>
          <a:p>
            <a:pPr marL="285750" indent="-285750">
              <a:buFont typeface="Arial" panose="020B0604020202020204" pitchFamily="34" charset="0"/>
              <a:buChar char="•"/>
            </a:pPr>
            <a:r>
              <a:rPr lang="en-US" sz="1400" dirty="0" smtClean="0"/>
              <a:t>Plan to do your </a:t>
            </a:r>
            <a:r>
              <a:rPr lang="en-US" sz="1400" dirty="0" err="1" smtClean="0"/>
              <a:t>outplanting</a:t>
            </a:r>
            <a:r>
              <a:rPr lang="en-US" sz="1400" dirty="0" smtClean="0"/>
              <a:t> soon after a king tide, to allow a few months for seedlings to take root before the next king tide. Tide charts are available at (click here)</a:t>
            </a:r>
          </a:p>
          <a:p>
            <a:pPr marL="285750" indent="-285750">
              <a:buFont typeface="Arial" panose="020B0604020202020204" pitchFamily="34" charset="0"/>
              <a:buChar char="•"/>
            </a:pPr>
            <a:r>
              <a:rPr lang="en-US" sz="1400" dirty="0" smtClean="0"/>
              <a:t>Avoid </a:t>
            </a:r>
            <a:r>
              <a:rPr lang="en-US" sz="1400" dirty="0" err="1" smtClean="0"/>
              <a:t>outplanting</a:t>
            </a:r>
            <a:r>
              <a:rPr lang="en-US" sz="1400" dirty="0" smtClean="0"/>
              <a:t> during a stormy season; see quarterly forecasts here (blue website or home page dial)</a:t>
            </a:r>
          </a:p>
          <a:p>
            <a:pPr marL="285750" indent="-285750">
              <a:buFont typeface="Arial" panose="020B0604020202020204" pitchFamily="34" charset="0"/>
              <a:buChar char="•"/>
            </a:pPr>
            <a:r>
              <a:rPr lang="en-US" sz="1400" dirty="0" smtClean="0"/>
              <a:t>Postpone your </a:t>
            </a:r>
            <a:r>
              <a:rPr lang="en-US" sz="1400" dirty="0" err="1" smtClean="0"/>
              <a:t>outplanting</a:t>
            </a:r>
            <a:r>
              <a:rPr lang="en-US" sz="1400" dirty="0" smtClean="0"/>
              <a:t> day if inundations are predicted (blue website or home page dial)</a:t>
            </a:r>
          </a:p>
          <a:p>
            <a:endParaRPr lang="en-US" sz="1400" dirty="0"/>
          </a:p>
          <a:p>
            <a:r>
              <a:rPr lang="en-US" sz="1400" dirty="0" smtClean="0"/>
              <a:t>For technical advice on planting mangroves:</a:t>
            </a:r>
          </a:p>
          <a:p>
            <a:r>
              <a:rPr lang="en-US" sz="1400" dirty="0" smtClean="0"/>
              <a:t>Pages 39-42 of </a:t>
            </a:r>
            <a:r>
              <a:rPr lang="en-US" sz="1400" dirty="0" err="1" smtClean="0"/>
              <a:t>the”Coastal</a:t>
            </a:r>
            <a:r>
              <a:rPr lang="en-US" sz="1400" dirty="0" smtClean="0"/>
              <a:t> Change Toolkit” provides basic advice in the context of other options for coastal management  </a:t>
            </a:r>
            <a:r>
              <a:rPr lang="en-US" sz="1400" dirty="0" smtClean="0">
                <a:hlinkClick r:id="rId6"/>
              </a:rPr>
              <a:t>http</a:t>
            </a:r>
            <a:r>
              <a:rPr lang="en-US" sz="1400" dirty="0">
                <a:hlinkClick r:id="rId6"/>
              </a:rPr>
              <a:t>://</a:t>
            </a:r>
            <a:r>
              <a:rPr lang="en-US" sz="1400" dirty="0" smtClean="0">
                <a:hlinkClick r:id="rId6"/>
              </a:rPr>
              <a:t>reliefweb.int/sites/reliefweb.int/files/resources/Coastal%20Change%20Toolkit%20_V2_Final.pdf</a:t>
            </a:r>
            <a:endParaRPr lang="en-US" sz="1400" dirty="0" smtClean="0"/>
          </a:p>
          <a:p>
            <a:endParaRPr lang="en-US" sz="1400" dirty="0" smtClean="0"/>
          </a:p>
          <a:p>
            <a:r>
              <a:rPr lang="en-US" sz="1400" dirty="0" smtClean="0"/>
              <a:t>This “mangrove restoration” pamphlet gives practical advice from Indonesia, where foresters have successfully planted the same mangrove species as are found in the Marshalls.</a:t>
            </a:r>
          </a:p>
          <a:p>
            <a:r>
              <a:rPr lang="en-US" sz="1400" dirty="0">
                <a:hlinkClick r:id="rId7"/>
              </a:rPr>
              <a:t>http://www.mangroverestoration.com/pdfs/mangrove_restoration.pdf</a:t>
            </a:r>
            <a:endParaRPr lang="en-US" sz="1400" dirty="0"/>
          </a:p>
          <a:p>
            <a:endParaRPr lang="en-US" sz="1400" dirty="0" smtClean="0"/>
          </a:p>
          <a:p>
            <a:r>
              <a:rPr lang="en-US" sz="1400" dirty="0" smtClean="0"/>
              <a:t>This “Decision Makers’ Guide” offers more considerations about mangroves for coastal defense worldwide.</a:t>
            </a:r>
          </a:p>
          <a:p>
            <a:r>
              <a:rPr lang="en-US" sz="1400" dirty="0">
                <a:hlinkClick r:id="rId8"/>
              </a:rPr>
              <a:t>https://</a:t>
            </a:r>
            <a:r>
              <a:rPr lang="en-US" sz="1400" dirty="0" smtClean="0">
                <a:hlinkClick r:id="rId8"/>
              </a:rPr>
              <a:t>www.conservationgateway.org/ConservationPractices/Marine/crr/library/Documents/MangrovesforCoastalDefence_Decision_makers_Guide_WebVersion.pdf</a:t>
            </a:r>
            <a:endParaRPr lang="en-US" sz="1400" dirty="0" smtClean="0"/>
          </a:p>
        </p:txBody>
      </p:sp>
    </p:spTree>
    <p:extLst>
      <p:ext uri="{BB962C8B-B14F-4D97-AF65-F5344CB8AC3E}">
        <p14:creationId xmlns:p14="http://schemas.microsoft.com/office/powerpoint/2010/main" val="3024207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45835" r="-1"/>
          <a:stretch/>
        </p:blipFill>
        <p:spPr>
          <a:xfrm flipH="1">
            <a:off x="1752600" y="2438400"/>
            <a:ext cx="8458200" cy="5237317"/>
          </a:xfrm>
          <a:prstGeom prst="rect">
            <a:avLst/>
          </a:prstGeom>
        </p:spPr>
      </p:pic>
      <p:sp>
        <p:nvSpPr>
          <p:cNvPr id="9218" name="Rectangle 2"/>
          <p:cNvSpPr>
            <a:spLocks noGrp="1" noChangeArrowheads="1"/>
          </p:cNvSpPr>
          <p:nvPr>
            <p:ph type="title"/>
          </p:nvPr>
        </p:nvSpPr>
        <p:spPr>
          <a:xfrm>
            <a:off x="533400" y="179992"/>
            <a:ext cx="8229600" cy="1648808"/>
          </a:xfrm>
        </p:spPr>
        <p:txBody>
          <a:bodyPr>
            <a:normAutofit/>
          </a:bodyPr>
          <a:lstStyle/>
          <a:p>
            <a:r>
              <a:rPr lang="en-US" altLang="en-US" sz="2400" dirty="0" smtClean="0"/>
              <a:t>Case study</a:t>
            </a:r>
            <a:br>
              <a:rPr lang="en-US" altLang="en-US" sz="2400" dirty="0" smtClean="0"/>
            </a:br>
            <a:r>
              <a:rPr lang="en-US" altLang="en-US" sz="2400" dirty="0" err="1" smtClean="0"/>
              <a:t>O</a:t>
            </a:r>
            <a:r>
              <a:rPr lang="en-US" altLang="en-US" sz="2400" dirty="0" err="1" smtClean="0"/>
              <a:t>utplanting</a:t>
            </a:r>
            <a:r>
              <a:rPr lang="en-US" altLang="en-US" sz="2400" dirty="0" smtClean="0"/>
              <a:t> </a:t>
            </a:r>
            <a:r>
              <a:rPr lang="en-US" altLang="en-US" sz="2400" dirty="0"/>
              <a:t>mangroves in atolls of </a:t>
            </a:r>
            <a:r>
              <a:rPr lang="en-US" altLang="en-US" sz="2400" dirty="0" smtClean="0"/>
              <a:t>Chuuk</a:t>
            </a:r>
            <a:br>
              <a:rPr lang="en-US" altLang="en-US" sz="2400" dirty="0" smtClean="0"/>
            </a:br>
            <a:r>
              <a:rPr lang="en-US" altLang="en-US" sz="2400" dirty="0" smtClean="0"/>
              <a:t>Recommendations from Sleeper </a:t>
            </a:r>
            <a:r>
              <a:rPr lang="en-US" altLang="en-US" sz="2400" dirty="0" err="1" smtClean="0"/>
              <a:t>Sared</a:t>
            </a:r>
            <a:r>
              <a:rPr lang="en-US" altLang="en-US" sz="2400" dirty="0" smtClean="0"/>
              <a:t> </a:t>
            </a:r>
            <a:endParaRPr lang="en-US" altLang="en-US" sz="2400" dirty="0" smtClean="0"/>
          </a:p>
        </p:txBody>
      </p:sp>
      <p:sp>
        <p:nvSpPr>
          <p:cNvPr id="9219" name="Rectangle 3"/>
          <p:cNvSpPr>
            <a:spLocks noGrp="1" noChangeArrowheads="1"/>
          </p:cNvSpPr>
          <p:nvPr>
            <p:ph type="body" idx="1"/>
          </p:nvPr>
        </p:nvSpPr>
        <p:spPr>
          <a:xfrm>
            <a:off x="-29356" y="1905000"/>
            <a:ext cx="7192156" cy="5417309"/>
          </a:xfrm>
        </p:spPr>
        <p:txBody>
          <a:bodyPr>
            <a:normAutofit/>
          </a:bodyPr>
          <a:lstStyle/>
          <a:p>
            <a:pPr eaLnBrk="1" hangingPunct="1">
              <a:lnSpc>
                <a:spcPct val="80000"/>
              </a:lnSpc>
            </a:pPr>
            <a:r>
              <a:rPr lang="en-US" altLang="en-US" sz="1600" dirty="0" smtClean="0"/>
              <a:t>On three atoll islets, Sleeper planted mangroves along the lagoon-side shore in a strip one mile long. He planted four rows, with seedlings 2-3 feet apart. He gathered the propagules (sprouted seeds) locally and planted them directly into the sand or sediment. After one year, 75% (three quarters) were surviving.  </a:t>
            </a:r>
          </a:p>
          <a:p>
            <a:pPr>
              <a:lnSpc>
                <a:spcPct val="80000"/>
              </a:lnSpc>
            </a:pPr>
            <a:r>
              <a:rPr lang="en-US" altLang="en-US" sz="1600" dirty="0"/>
              <a:t>Sleeper says seagrass is an indicator of sufficiently calm waters with enough sediment</a:t>
            </a:r>
            <a:r>
              <a:rPr lang="en-US" altLang="en-US" sz="1600" dirty="0" smtClean="0"/>
              <a:t>.</a:t>
            </a:r>
          </a:p>
          <a:p>
            <a:pPr eaLnBrk="1" hangingPunct="1">
              <a:lnSpc>
                <a:spcPct val="80000"/>
              </a:lnSpc>
            </a:pPr>
            <a:r>
              <a:rPr lang="en-US" altLang="en-US" sz="1600" dirty="0" smtClean="0"/>
              <a:t>On another atoll islet, they all died, because the currents were too strong.</a:t>
            </a:r>
          </a:p>
          <a:p>
            <a:pPr eaLnBrk="1" hangingPunct="1">
              <a:lnSpc>
                <a:spcPct val="80000"/>
              </a:lnSpc>
            </a:pPr>
            <a:r>
              <a:rPr lang="en-US" altLang="en-US" sz="1600" dirty="0" smtClean="0"/>
              <a:t>Sleeper says: If </a:t>
            </a:r>
            <a:r>
              <a:rPr lang="en-US" altLang="en-US" sz="1600" dirty="0" smtClean="0"/>
              <a:t>there is a current and not enough sediment to hold the propagules when they are </a:t>
            </a:r>
            <a:r>
              <a:rPr lang="en-US" altLang="en-US" sz="1600" dirty="0" smtClean="0"/>
              <a:t>planted, </a:t>
            </a:r>
            <a:r>
              <a:rPr lang="en-US" altLang="en-US" sz="1600" dirty="0" smtClean="0"/>
              <a:t>put out rocks or wire boxes filled with rocks. Wait for sediments to be deposited by the currents. Plant propagules into the accumulated sediments.</a:t>
            </a:r>
          </a:p>
          <a:p>
            <a:pPr eaLnBrk="1" hangingPunct="1">
              <a:lnSpc>
                <a:spcPct val="80000"/>
              </a:lnSpc>
            </a:pPr>
            <a:r>
              <a:rPr lang="en-US" altLang="en-US" sz="1600" dirty="0" smtClean="0"/>
              <a:t>Sleeper says: Another </a:t>
            </a:r>
            <a:r>
              <a:rPr lang="en-US" altLang="en-US" sz="1600" dirty="0" smtClean="0"/>
              <a:t>technique for areas without much sediment is to use heavy paper bags such as cement sacks or some rice sacks. (Ordinary paper bags are not strong enough.) Fill the bags with sand and seaweed and plant propagules in them in a nursery. They are ready after they take root in the sacks, but before roots burst through sacks and root in the ground. </a:t>
            </a:r>
            <a:r>
              <a:rPr lang="en-US" altLang="en-US" sz="1600" dirty="0" err="1" smtClean="0"/>
              <a:t>Outplant</a:t>
            </a:r>
            <a:r>
              <a:rPr lang="en-US" altLang="en-US" sz="1600" dirty="0" smtClean="0"/>
              <a:t> them in holes dug into sediment or in niches between rocks.</a:t>
            </a:r>
          </a:p>
        </p:txBody>
      </p:sp>
      <p:sp>
        <p:nvSpPr>
          <p:cNvPr id="4" name="TextBox 3"/>
          <p:cNvSpPr txBox="1"/>
          <p:nvPr/>
        </p:nvSpPr>
        <p:spPr>
          <a:xfrm>
            <a:off x="7162800" y="6126163"/>
            <a:ext cx="2027222" cy="369332"/>
          </a:xfrm>
          <a:prstGeom prst="rect">
            <a:avLst/>
          </a:prstGeom>
          <a:noFill/>
        </p:spPr>
        <p:txBody>
          <a:bodyPr wrap="none" rtlCol="0">
            <a:spAutoFit/>
          </a:bodyPr>
          <a:lstStyle/>
          <a:p>
            <a:r>
              <a:rPr lang="en-US" dirty="0" smtClean="0"/>
              <a:t>Illustration: Ramsay</a:t>
            </a:r>
            <a:endParaRPr lang="en-US" dirty="0"/>
          </a:p>
        </p:txBody>
      </p:sp>
    </p:spTree>
    <p:extLst>
      <p:ext uri="{BB962C8B-B14F-4D97-AF65-F5344CB8AC3E}">
        <p14:creationId xmlns:p14="http://schemas.microsoft.com/office/powerpoint/2010/main" val="285537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156092" y="19349"/>
            <a:ext cx="14284852" cy="6814791"/>
          </a:xfrm>
          <a:prstGeom prst="rect">
            <a:avLst/>
          </a:prstGeom>
        </p:spPr>
      </p:pic>
      <p:sp>
        <p:nvSpPr>
          <p:cNvPr id="3090" name="TextBox 3"/>
          <p:cNvSpPr txBox="1">
            <a:spLocks noChangeArrowheads="1"/>
          </p:cNvSpPr>
          <p:nvPr/>
        </p:nvSpPr>
        <p:spPr bwMode="auto">
          <a:xfrm>
            <a:off x="5568684" y="1141304"/>
            <a:ext cx="124936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fontAlgn="base">
              <a:spcBef>
                <a:spcPct val="0"/>
              </a:spcBef>
              <a:spcAft>
                <a:spcPct val="0"/>
              </a:spcAft>
              <a:buFontTx/>
              <a:buNone/>
            </a:pPr>
            <a:r>
              <a:rPr lang="en-US" altLang="en-US" sz="1800" dirty="0" smtClean="0">
                <a:solidFill>
                  <a:srgbClr val="FFC000"/>
                </a:solidFill>
              </a:rPr>
              <a:t>Strand</a:t>
            </a:r>
          </a:p>
          <a:p>
            <a:pPr fontAlgn="base">
              <a:spcBef>
                <a:spcPct val="0"/>
              </a:spcBef>
              <a:spcAft>
                <a:spcPct val="0"/>
              </a:spcAft>
              <a:buFontTx/>
              <a:buNone/>
            </a:pPr>
            <a:r>
              <a:rPr lang="en-US" altLang="en-US" sz="1800" dirty="0" smtClean="0">
                <a:solidFill>
                  <a:srgbClr val="FFC000"/>
                </a:solidFill>
              </a:rPr>
              <a:t>vegetation</a:t>
            </a:r>
          </a:p>
        </p:txBody>
      </p:sp>
      <p:sp>
        <p:nvSpPr>
          <p:cNvPr id="5" name="Freeform 4"/>
          <p:cNvSpPr/>
          <p:nvPr/>
        </p:nvSpPr>
        <p:spPr>
          <a:xfrm>
            <a:off x="4430110" y="3772286"/>
            <a:ext cx="3058511" cy="1146555"/>
          </a:xfrm>
          <a:custGeom>
            <a:avLst/>
            <a:gdLst>
              <a:gd name="connsiteX0" fmla="*/ 0 w 3058511"/>
              <a:gd name="connsiteY0" fmla="*/ 90266 h 1146555"/>
              <a:gd name="connsiteX1" fmla="*/ 236483 w 3058511"/>
              <a:gd name="connsiteY1" fmla="*/ 58735 h 1146555"/>
              <a:gd name="connsiteX2" fmla="*/ 804042 w 3058511"/>
              <a:gd name="connsiteY2" fmla="*/ 42969 h 1146555"/>
              <a:gd name="connsiteX3" fmla="*/ 1308538 w 3058511"/>
              <a:gd name="connsiteY3" fmla="*/ 27204 h 1146555"/>
              <a:gd name="connsiteX4" fmla="*/ 1434662 w 3058511"/>
              <a:gd name="connsiteY4" fmla="*/ 58735 h 1146555"/>
              <a:gd name="connsiteX5" fmla="*/ 2049518 w 3058511"/>
              <a:gd name="connsiteY5" fmla="*/ 90266 h 1146555"/>
              <a:gd name="connsiteX6" fmla="*/ 2159876 w 3058511"/>
              <a:gd name="connsiteY6" fmla="*/ 121797 h 1146555"/>
              <a:gd name="connsiteX7" fmla="*/ 2175642 w 3058511"/>
              <a:gd name="connsiteY7" fmla="*/ 169093 h 1146555"/>
              <a:gd name="connsiteX8" fmla="*/ 2301766 w 3058511"/>
              <a:gd name="connsiteY8" fmla="*/ 247921 h 1146555"/>
              <a:gd name="connsiteX9" fmla="*/ 2443656 w 3058511"/>
              <a:gd name="connsiteY9" fmla="*/ 295217 h 1146555"/>
              <a:gd name="connsiteX10" fmla="*/ 2490952 w 3058511"/>
              <a:gd name="connsiteY10" fmla="*/ 310983 h 1146555"/>
              <a:gd name="connsiteX11" fmla="*/ 2538249 w 3058511"/>
              <a:gd name="connsiteY11" fmla="*/ 326748 h 1146555"/>
              <a:gd name="connsiteX12" fmla="*/ 2617076 w 3058511"/>
              <a:gd name="connsiteY12" fmla="*/ 389811 h 1146555"/>
              <a:gd name="connsiteX13" fmla="*/ 2727435 w 3058511"/>
              <a:gd name="connsiteY13" fmla="*/ 421342 h 1146555"/>
              <a:gd name="connsiteX14" fmla="*/ 2822028 w 3058511"/>
              <a:gd name="connsiteY14" fmla="*/ 484404 h 1146555"/>
              <a:gd name="connsiteX15" fmla="*/ 2853559 w 3058511"/>
              <a:gd name="connsiteY15" fmla="*/ 531700 h 1146555"/>
              <a:gd name="connsiteX16" fmla="*/ 2900856 w 3058511"/>
              <a:gd name="connsiteY16" fmla="*/ 563231 h 1146555"/>
              <a:gd name="connsiteX17" fmla="*/ 2916621 w 3058511"/>
              <a:gd name="connsiteY17" fmla="*/ 610528 h 1146555"/>
              <a:gd name="connsiteX18" fmla="*/ 3011214 w 3058511"/>
              <a:gd name="connsiteY18" fmla="*/ 673590 h 1146555"/>
              <a:gd name="connsiteX19" fmla="*/ 3026980 w 3058511"/>
              <a:gd name="connsiteY19" fmla="*/ 768183 h 1146555"/>
              <a:gd name="connsiteX20" fmla="*/ 3058511 w 3058511"/>
              <a:gd name="connsiteY20" fmla="*/ 878542 h 1146555"/>
              <a:gd name="connsiteX21" fmla="*/ 3042745 w 3058511"/>
              <a:gd name="connsiteY21" fmla="*/ 1036197 h 1146555"/>
              <a:gd name="connsiteX22" fmla="*/ 2963918 w 3058511"/>
              <a:gd name="connsiteY22" fmla="*/ 1051962 h 1146555"/>
              <a:gd name="connsiteX23" fmla="*/ 2869324 w 3058511"/>
              <a:gd name="connsiteY23" fmla="*/ 1099259 h 1146555"/>
              <a:gd name="connsiteX24" fmla="*/ 2743200 w 3058511"/>
              <a:gd name="connsiteY24" fmla="*/ 1146555 h 114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58511" h="1146555">
                <a:moveTo>
                  <a:pt x="0" y="90266"/>
                </a:moveTo>
                <a:cubicBezTo>
                  <a:pt x="77911" y="77280"/>
                  <a:pt x="157537" y="62244"/>
                  <a:pt x="236483" y="58735"/>
                </a:cubicBezTo>
                <a:cubicBezTo>
                  <a:pt x="425556" y="50332"/>
                  <a:pt x="614856" y="48224"/>
                  <a:pt x="804042" y="42969"/>
                </a:cubicBezTo>
                <a:cubicBezTo>
                  <a:pt x="1028354" y="-31802"/>
                  <a:pt x="865423" y="10161"/>
                  <a:pt x="1308538" y="27204"/>
                </a:cubicBezTo>
                <a:cubicBezTo>
                  <a:pt x="1351925" y="41666"/>
                  <a:pt x="1386834" y="55474"/>
                  <a:pt x="1434662" y="58735"/>
                </a:cubicBezTo>
                <a:cubicBezTo>
                  <a:pt x="1639408" y="72695"/>
                  <a:pt x="2049518" y="90266"/>
                  <a:pt x="2049518" y="90266"/>
                </a:cubicBezTo>
                <a:cubicBezTo>
                  <a:pt x="2050066" y="90403"/>
                  <a:pt x="2152335" y="114256"/>
                  <a:pt x="2159876" y="121797"/>
                </a:cubicBezTo>
                <a:cubicBezTo>
                  <a:pt x="2171627" y="133548"/>
                  <a:pt x="2168210" y="154229"/>
                  <a:pt x="2175642" y="169093"/>
                </a:cubicBezTo>
                <a:cubicBezTo>
                  <a:pt x="2210620" y="239048"/>
                  <a:pt x="2215490" y="219163"/>
                  <a:pt x="2301766" y="247921"/>
                </a:cubicBezTo>
                <a:lnTo>
                  <a:pt x="2443656" y="295217"/>
                </a:lnTo>
                <a:lnTo>
                  <a:pt x="2490952" y="310983"/>
                </a:lnTo>
                <a:lnTo>
                  <a:pt x="2538249" y="326748"/>
                </a:lnTo>
                <a:cubicBezTo>
                  <a:pt x="2563676" y="352176"/>
                  <a:pt x="2582272" y="374895"/>
                  <a:pt x="2617076" y="389811"/>
                </a:cubicBezTo>
                <a:cubicBezTo>
                  <a:pt x="2652803" y="405123"/>
                  <a:pt x="2692913" y="402163"/>
                  <a:pt x="2727435" y="421342"/>
                </a:cubicBezTo>
                <a:cubicBezTo>
                  <a:pt x="2760562" y="439746"/>
                  <a:pt x="2822028" y="484404"/>
                  <a:pt x="2822028" y="484404"/>
                </a:cubicBezTo>
                <a:cubicBezTo>
                  <a:pt x="2832538" y="500169"/>
                  <a:pt x="2840161" y="518302"/>
                  <a:pt x="2853559" y="531700"/>
                </a:cubicBezTo>
                <a:cubicBezTo>
                  <a:pt x="2866957" y="545098"/>
                  <a:pt x="2889019" y="548435"/>
                  <a:pt x="2900856" y="563231"/>
                </a:cubicBezTo>
                <a:cubicBezTo>
                  <a:pt x="2911237" y="576208"/>
                  <a:pt x="2904870" y="598777"/>
                  <a:pt x="2916621" y="610528"/>
                </a:cubicBezTo>
                <a:cubicBezTo>
                  <a:pt x="2943417" y="637324"/>
                  <a:pt x="3011214" y="673590"/>
                  <a:pt x="3011214" y="673590"/>
                </a:cubicBezTo>
                <a:cubicBezTo>
                  <a:pt x="3016469" y="705121"/>
                  <a:pt x="3020711" y="736838"/>
                  <a:pt x="3026980" y="768183"/>
                </a:cubicBezTo>
                <a:cubicBezTo>
                  <a:pt x="3036879" y="817679"/>
                  <a:pt x="3043483" y="833459"/>
                  <a:pt x="3058511" y="878542"/>
                </a:cubicBezTo>
                <a:cubicBezTo>
                  <a:pt x="3053256" y="931094"/>
                  <a:pt x="3068035" y="989832"/>
                  <a:pt x="3042745" y="1036197"/>
                </a:cubicBezTo>
                <a:cubicBezTo>
                  <a:pt x="3029914" y="1059721"/>
                  <a:pt x="2989914" y="1045463"/>
                  <a:pt x="2963918" y="1051962"/>
                </a:cubicBezTo>
                <a:cubicBezTo>
                  <a:pt x="2749477" y="1105572"/>
                  <a:pt x="3100526" y="1022193"/>
                  <a:pt x="2869324" y="1099259"/>
                </a:cubicBezTo>
                <a:cubicBezTo>
                  <a:pt x="2732756" y="1144781"/>
                  <a:pt x="2810035" y="1079720"/>
                  <a:pt x="2743200" y="1146555"/>
                </a:cubicBezTo>
              </a:path>
            </a:pathLst>
          </a:cu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 name="Freeform 5"/>
          <p:cNvSpPr/>
          <p:nvPr/>
        </p:nvSpPr>
        <p:spPr>
          <a:xfrm>
            <a:off x="2097563" y="4475258"/>
            <a:ext cx="472966" cy="56657"/>
          </a:xfrm>
          <a:custGeom>
            <a:avLst/>
            <a:gdLst>
              <a:gd name="connsiteX0" fmla="*/ 0 w 472966"/>
              <a:gd name="connsiteY0" fmla="*/ 0 h 56657"/>
              <a:gd name="connsiteX1" fmla="*/ 472966 w 472966"/>
              <a:gd name="connsiteY1" fmla="*/ 47297 h 56657"/>
            </a:gdLst>
            <a:ahLst/>
            <a:cxnLst>
              <a:cxn ang="0">
                <a:pos x="connsiteX0" y="connsiteY0"/>
              </a:cxn>
              <a:cxn ang="0">
                <a:pos x="connsiteX1" y="connsiteY1"/>
              </a:cxn>
            </a:cxnLst>
            <a:rect l="l" t="t" r="r" b="b"/>
            <a:pathLst>
              <a:path w="472966" h="56657">
                <a:moveTo>
                  <a:pt x="0" y="0"/>
                </a:moveTo>
                <a:cubicBezTo>
                  <a:pt x="234377" y="87892"/>
                  <a:pt x="81224" y="47297"/>
                  <a:pt x="472966" y="47297"/>
                </a:cubicBezTo>
              </a:path>
            </a:pathLst>
          </a:cu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 name="Text Box 20"/>
          <p:cNvSpPr txBox="1">
            <a:spLocks noChangeArrowheads="1"/>
          </p:cNvSpPr>
          <p:nvPr/>
        </p:nvSpPr>
        <p:spPr bwMode="auto">
          <a:xfrm>
            <a:off x="-2362200" y="528332"/>
            <a:ext cx="7756525" cy="203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0" marR="0" lvl="0" indent="0" defTabSz="914400" eaLnBrk="1" fontAlgn="auto" latinLnBrk="0" hangingPunct="1">
              <a:lnSpc>
                <a:spcPct val="100000"/>
              </a:lnSpc>
              <a:spcBef>
                <a:spcPct val="0"/>
              </a:spcBef>
              <a:spcAft>
                <a:spcPts val="0"/>
              </a:spcAft>
              <a:buClrTx/>
              <a:buSzTx/>
              <a:buFontTx/>
              <a:buNone/>
              <a:tabLst/>
              <a:defRPr/>
            </a:pPr>
            <a:r>
              <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rPr>
              <a:t>STRAND VEGETATION (Mar-in-</a:t>
            </a:r>
            <a:r>
              <a:rPr kumimoji="0" lang="en-US" altLang="en-US" sz="1800" b="0" i="0" u="none" strike="noStrike" kern="0" cap="none" spc="0" normalizeH="0" baseline="0" noProof="0" dirty="0" err="1">
                <a:ln>
                  <a:noFill/>
                </a:ln>
                <a:solidFill>
                  <a:prstClr val="black"/>
                </a:solidFill>
                <a:effectLst/>
                <a:uLnTx/>
                <a:uFillTx/>
                <a:latin typeface="Arial" panose="020B0604020202020204" pitchFamily="34" charset="0"/>
              </a:rPr>
              <a:t>ioon</a:t>
            </a:r>
            <a:r>
              <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rPr>
              <a:t>-</a:t>
            </a:r>
            <a:r>
              <a:rPr kumimoji="0" lang="en-US" altLang="en-US" sz="1800" b="0" i="0" u="none" strike="noStrike" kern="0" cap="none" spc="0" normalizeH="0" baseline="0" noProof="0" dirty="0" err="1">
                <a:ln>
                  <a:noFill/>
                </a:ln>
                <a:solidFill>
                  <a:prstClr val="black"/>
                </a:solidFill>
                <a:effectLst/>
                <a:uLnTx/>
                <a:uFillTx/>
                <a:latin typeface="Arial" panose="020B0604020202020204" pitchFamily="34" charset="0"/>
              </a:rPr>
              <a:t>kappe</a:t>
            </a:r>
            <a:r>
              <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rPr>
              <a:t>) includes “</a:t>
            </a:r>
            <a:r>
              <a:rPr kumimoji="0" lang="en-US" altLang="en-US" sz="1800" b="0" i="0" u="none" strike="noStrike" kern="0" cap="none" spc="0" normalizeH="0" baseline="0" noProof="0" dirty="0" err="1">
                <a:ln>
                  <a:noFill/>
                </a:ln>
                <a:solidFill>
                  <a:prstClr val="black"/>
                </a:solidFill>
                <a:effectLst/>
                <a:uLnTx/>
                <a:uFillTx/>
                <a:latin typeface="Arial" panose="020B0604020202020204" pitchFamily="34" charset="0"/>
              </a:rPr>
              <a:t>Sandbuilders</a:t>
            </a:r>
            <a:r>
              <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rPr>
              <a:t>” plants naturally found along the shorelines, on or above the beach. It helps to stabilize the shoreline and break waves during king tides, wave events, and storm surges. It also serves as a windbreak to protect agroforests from salt spray and the drying effects of wind. The complete ecosystem includes trees, shrubs, and vines, grasses and other small plants that hold the soil and block wind and waves.</a:t>
            </a:r>
          </a:p>
        </p:txBody>
      </p:sp>
      <p:sp>
        <p:nvSpPr>
          <p:cNvPr id="2" name="TextBox 1"/>
          <p:cNvSpPr txBox="1"/>
          <p:nvPr/>
        </p:nvSpPr>
        <p:spPr>
          <a:xfrm>
            <a:off x="381000" y="5867400"/>
            <a:ext cx="7225055" cy="646331"/>
          </a:xfrm>
          <a:prstGeom prst="rect">
            <a:avLst/>
          </a:prstGeom>
          <a:noFill/>
        </p:spPr>
        <p:txBody>
          <a:bodyPr wrap="none" rtlCol="0">
            <a:spAutoFit/>
          </a:bodyPr>
          <a:lstStyle/>
          <a:p>
            <a:r>
              <a:rPr lang="en-US" altLang="en-US" dirty="0"/>
              <a:t>For more information about </a:t>
            </a:r>
            <a:r>
              <a:rPr lang="en-US" altLang="en-US" dirty="0" smtClean="0"/>
              <a:t>strand vegetation </a:t>
            </a:r>
            <a:r>
              <a:rPr lang="en-US" altLang="en-US" dirty="0"/>
              <a:t>in the Marshall Islands</a:t>
            </a:r>
            <a:r>
              <a:rPr lang="en-US" altLang="en-US" dirty="0" smtClean="0"/>
              <a:t>:</a:t>
            </a:r>
            <a:endParaRPr lang="en-US" dirty="0" smtClean="0"/>
          </a:p>
          <a:p>
            <a:r>
              <a:rPr lang="en-US" dirty="0" smtClean="0"/>
              <a:t>http</a:t>
            </a:r>
            <a:r>
              <a:rPr lang="en-US" dirty="0"/>
              <a:t>://www.hawaii.edu/cpis/MI/VegTypes/Coastal.html</a:t>
            </a:r>
          </a:p>
        </p:txBody>
      </p:sp>
    </p:spTree>
    <p:extLst>
      <p:ext uri="{BB962C8B-B14F-4D97-AF65-F5344CB8AC3E}">
        <p14:creationId xmlns:p14="http://schemas.microsoft.com/office/powerpoint/2010/main" val="37179408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79879" y="197192"/>
            <a:ext cx="4908973" cy="923330"/>
          </a:xfrm>
          <a:prstGeom prst="rect">
            <a:avLst/>
          </a:prstGeom>
          <a:noFill/>
        </p:spPr>
        <p:txBody>
          <a:bodyPr wrap="none" rtlCol="0">
            <a:spAutoFit/>
          </a:bodyPr>
          <a:lstStyle/>
          <a:p>
            <a:r>
              <a:rPr lang="en-US" dirty="0" smtClean="0"/>
              <a:t>Home page- El Nino advisory</a:t>
            </a:r>
          </a:p>
          <a:p>
            <a:endParaRPr lang="en-US" dirty="0"/>
          </a:p>
          <a:p>
            <a:r>
              <a:rPr lang="en-US" dirty="0" smtClean="0"/>
              <a:t>http</a:t>
            </a:r>
            <a:r>
              <a:rPr lang="en-US" dirty="0"/>
              <a:t>://sub47-86.uhh.hawaii.edu/rmi-agroforestry/</a:t>
            </a:r>
          </a:p>
        </p:txBody>
      </p:sp>
    </p:spTree>
    <p:extLst>
      <p:ext uri="{BB962C8B-B14F-4D97-AF65-F5344CB8AC3E}">
        <p14:creationId xmlns:p14="http://schemas.microsoft.com/office/powerpoint/2010/main" val="2510274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Box 1"/>
          <p:cNvSpPr txBox="1">
            <a:spLocks noChangeArrowheads="1"/>
          </p:cNvSpPr>
          <p:nvPr/>
        </p:nvSpPr>
        <p:spPr bwMode="auto">
          <a:xfrm>
            <a:off x="685800" y="395288"/>
            <a:ext cx="7543800" cy="769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dirty="0"/>
              <a:t>STRAND VEGETATION refers to plants growing </a:t>
            </a:r>
            <a:r>
              <a:rPr lang="en-US" altLang="en-US" sz="1400" dirty="0" smtClean="0"/>
              <a:t>in the sand </a:t>
            </a:r>
            <a:r>
              <a:rPr lang="en-US" altLang="en-US" sz="1400" dirty="0"/>
              <a:t>at the top of the </a:t>
            </a:r>
            <a:r>
              <a:rPr lang="en-US" altLang="en-US" sz="1400" dirty="0" smtClean="0"/>
              <a:t>beach. </a:t>
            </a:r>
            <a:r>
              <a:rPr lang="en-US" altLang="en-US" sz="1400" dirty="0"/>
              <a:t>As you walk inland from the </a:t>
            </a:r>
            <a:r>
              <a:rPr lang="en-US" altLang="en-US" sz="1400" dirty="0" smtClean="0"/>
              <a:t>beach in a natural area, </a:t>
            </a:r>
            <a:r>
              <a:rPr lang="en-US" altLang="en-US" sz="1400" dirty="0"/>
              <a:t>you will pass through several zones of vegetation, affected by salinity (salt), wind, and soil</a:t>
            </a:r>
            <a:r>
              <a:rPr lang="en-US" altLang="en-US" sz="1400" dirty="0" smtClean="0"/>
              <a:t>. Plant each species in its natural zone.</a:t>
            </a:r>
            <a:endParaRPr lang="en-US" altLang="en-US" sz="1400" dirty="0"/>
          </a:p>
          <a:p>
            <a:pPr eaLnBrk="1" hangingPunct="1">
              <a:spcBef>
                <a:spcPct val="0"/>
              </a:spcBef>
              <a:buFontTx/>
              <a:buNone/>
            </a:pPr>
            <a:endParaRPr lang="en-US" altLang="en-US" sz="1400" dirty="0" smtClean="0"/>
          </a:p>
          <a:p>
            <a:pPr>
              <a:spcBef>
                <a:spcPct val="0"/>
              </a:spcBef>
              <a:buNone/>
            </a:pPr>
            <a:r>
              <a:rPr lang="en-US" altLang="en-US" sz="1400" dirty="0" err="1"/>
              <a:t>Kōñe</a:t>
            </a:r>
            <a:r>
              <a:rPr lang="en-US" altLang="en-US" sz="1400" dirty="0"/>
              <a:t>, </a:t>
            </a:r>
            <a:r>
              <a:rPr lang="en-US" altLang="en-US" sz="1400" dirty="0" err="1"/>
              <a:t>kiej</a:t>
            </a:r>
            <a:r>
              <a:rPr lang="en-US" altLang="en-US" sz="1400" dirty="0"/>
              <a:t>, </a:t>
            </a:r>
            <a:r>
              <a:rPr lang="en-US" altLang="en-US" sz="1400" dirty="0" err="1"/>
              <a:t>kiejor</a:t>
            </a:r>
            <a:r>
              <a:rPr lang="en-US" altLang="en-US" sz="1400" dirty="0"/>
              <a:t> (</a:t>
            </a:r>
            <a:r>
              <a:rPr lang="en-US" altLang="en-US" sz="1400" i="1" dirty="0" err="1"/>
              <a:t>Pemphis</a:t>
            </a:r>
            <a:r>
              <a:rPr lang="en-US" altLang="en-US" sz="1400" i="1" dirty="0"/>
              <a:t> </a:t>
            </a:r>
            <a:r>
              <a:rPr lang="en-US" altLang="en-US" sz="1400" i="1" dirty="0" err="1"/>
              <a:t>acidula</a:t>
            </a:r>
            <a:r>
              <a:rPr lang="en-US" altLang="en-US" sz="1400" dirty="0"/>
              <a:t>) is often called a mangrove associate because it is especially tolerant of salt. It is often found where it is rocky instead of sandy, or mixed in with the strand vegetation. http://www.hawaii.edu/cpis/MI/plants/kone.html</a:t>
            </a:r>
          </a:p>
          <a:p>
            <a:pPr eaLnBrk="1" hangingPunct="1">
              <a:spcBef>
                <a:spcPct val="0"/>
              </a:spcBef>
              <a:buFontTx/>
              <a:buNone/>
            </a:pPr>
            <a:endParaRPr lang="en-US" altLang="en-US" sz="1400" dirty="0"/>
          </a:p>
          <a:p>
            <a:pPr eaLnBrk="1" hangingPunct="1">
              <a:spcBef>
                <a:spcPct val="0"/>
              </a:spcBef>
              <a:buFontTx/>
              <a:buNone/>
            </a:pPr>
            <a:r>
              <a:rPr lang="en-US" altLang="en-US" sz="1400" dirty="0" smtClean="0"/>
              <a:t>H</a:t>
            </a:r>
            <a:r>
              <a:rPr lang="en-US" altLang="en-US" sz="1400" u="sng" dirty="0" smtClean="0"/>
              <a:t>erbaceous</a:t>
            </a:r>
            <a:r>
              <a:rPr lang="en-US" altLang="en-US" sz="1400" dirty="0" smtClean="0"/>
              <a:t> </a:t>
            </a:r>
            <a:r>
              <a:rPr lang="en-US" altLang="en-US" sz="1400" dirty="0"/>
              <a:t>plants (</a:t>
            </a:r>
            <a:r>
              <a:rPr lang="en-US" altLang="en-US" sz="1400" dirty="0" smtClean="0"/>
              <a:t>vines) </a:t>
            </a:r>
            <a:r>
              <a:rPr lang="en-US" altLang="en-US" sz="1400" u="sng" dirty="0"/>
              <a:t>cover</a:t>
            </a:r>
            <a:r>
              <a:rPr lang="en-US" altLang="en-US" sz="1400" dirty="0"/>
              <a:t> and hold the sand above the </a:t>
            </a:r>
            <a:r>
              <a:rPr lang="en-US" altLang="en-US" sz="1400" dirty="0" err="1"/>
              <a:t>hightide</a:t>
            </a:r>
            <a:r>
              <a:rPr lang="en-US" altLang="en-US" sz="1400" dirty="0"/>
              <a:t> mark, especially on windward coasts.</a:t>
            </a:r>
          </a:p>
          <a:p>
            <a:pPr>
              <a:spcBef>
                <a:spcPct val="0"/>
              </a:spcBef>
              <a:buNone/>
            </a:pPr>
            <a:r>
              <a:rPr lang="en-US" altLang="en-US" sz="1400" dirty="0" smtClean="0"/>
              <a:t>* </a:t>
            </a:r>
            <a:r>
              <a:rPr lang="en-US" altLang="en-US" sz="1400" dirty="0" err="1" smtClean="0"/>
              <a:t>Marlap</a:t>
            </a:r>
            <a:r>
              <a:rPr lang="en-US" altLang="en-US" sz="1400" dirty="0" smtClean="0"/>
              <a:t> (</a:t>
            </a:r>
            <a:r>
              <a:rPr lang="en-US" altLang="en-US" sz="1400" i="1" dirty="0" err="1" smtClean="0"/>
              <a:t>Canavalia</a:t>
            </a:r>
            <a:r>
              <a:rPr lang="en-US" altLang="en-US" sz="1400" dirty="0" smtClean="0"/>
              <a:t> species</a:t>
            </a:r>
            <a:r>
              <a:rPr lang="en-US" altLang="en-US" sz="1400" dirty="0"/>
              <a:t>) http://www.hawaii.edu/cpis/MI/plants/marlap.html</a:t>
            </a:r>
            <a:endParaRPr lang="en-US" altLang="en-US" sz="1400" dirty="0" smtClean="0"/>
          </a:p>
          <a:p>
            <a:pPr>
              <a:spcBef>
                <a:spcPct val="0"/>
              </a:spcBef>
              <a:buNone/>
            </a:pPr>
            <a:r>
              <a:rPr lang="en-US" altLang="en-US" sz="1400" dirty="0" smtClean="0"/>
              <a:t>* </a:t>
            </a:r>
            <a:r>
              <a:rPr lang="en-US" altLang="en-US" sz="1400" dirty="0" err="1" smtClean="0"/>
              <a:t>Markinenjojo</a:t>
            </a:r>
            <a:r>
              <a:rPr lang="en-US" altLang="en-US" sz="1400" dirty="0" smtClean="0"/>
              <a:t> (</a:t>
            </a:r>
            <a:r>
              <a:rPr lang="en-US" altLang="en-US" sz="1400" i="1" dirty="0" err="1" smtClean="0"/>
              <a:t>Vigna</a:t>
            </a:r>
            <a:r>
              <a:rPr lang="en-US" altLang="en-US" sz="1400" i="1" dirty="0" smtClean="0"/>
              <a:t> marina</a:t>
            </a:r>
            <a:r>
              <a:rPr lang="en-US" altLang="en-US" sz="1400" dirty="0"/>
              <a:t>) http://www.hawaii.edu/cpis/MI/plants/Markinenjojo.html</a:t>
            </a:r>
            <a:endParaRPr lang="en-US" altLang="en-US" sz="1400" dirty="0" smtClean="0"/>
          </a:p>
          <a:p>
            <a:pPr>
              <a:spcBef>
                <a:spcPct val="0"/>
              </a:spcBef>
              <a:buNone/>
            </a:pPr>
            <a:r>
              <a:rPr lang="en-US" altLang="en-US" sz="1400" dirty="0" smtClean="0"/>
              <a:t>* </a:t>
            </a:r>
            <a:r>
              <a:rPr lang="en-US" altLang="en-US" sz="1400" dirty="0" err="1" smtClean="0"/>
              <a:t>Marlap</a:t>
            </a:r>
            <a:r>
              <a:rPr lang="en-US" altLang="en-US" sz="1400" dirty="0" smtClean="0"/>
              <a:t>, </a:t>
            </a:r>
            <a:r>
              <a:rPr lang="en-US" altLang="en-US" sz="1400" dirty="0" err="1" smtClean="0"/>
              <a:t>marpele</a:t>
            </a:r>
            <a:r>
              <a:rPr lang="en-US" altLang="en-US" sz="1400" dirty="0" smtClean="0"/>
              <a:t> (</a:t>
            </a:r>
            <a:r>
              <a:rPr lang="en-US" altLang="en-US" sz="1400" i="1" dirty="0" err="1" smtClean="0"/>
              <a:t>Ipomea</a:t>
            </a:r>
            <a:r>
              <a:rPr lang="en-US" altLang="en-US" sz="1400" i="1" dirty="0" smtClean="0"/>
              <a:t> tuba, I. </a:t>
            </a:r>
            <a:r>
              <a:rPr lang="en-US" altLang="en-US" sz="1400" i="1" dirty="0" err="1" smtClean="0"/>
              <a:t>macrantha</a:t>
            </a:r>
            <a:r>
              <a:rPr lang="en-US" altLang="en-US" sz="1400" dirty="0"/>
              <a:t>) http://www.hawaii.edu/cpis/MI/plants/marpele.html</a:t>
            </a:r>
          </a:p>
          <a:p>
            <a:pPr eaLnBrk="1" hangingPunct="1">
              <a:spcBef>
                <a:spcPct val="0"/>
              </a:spcBef>
              <a:buFontTx/>
              <a:buNone/>
            </a:pPr>
            <a:endParaRPr lang="en-US" altLang="en-US" sz="1400" dirty="0" smtClean="0"/>
          </a:p>
          <a:p>
            <a:pPr eaLnBrk="1" hangingPunct="1">
              <a:spcBef>
                <a:spcPct val="0"/>
              </a:spcBef>
              <a:buFontTx/>
              <a:buNone/>
            </a:pPr>
            <a:r>
              <a:rPr lang="en-US" altLang="en-US" sz="1400" dirty="0" smtClean="0"/>
              <a:t>Salt-tolerant </a:t>
            </a:r>
            <a:r>
              <a:rPr lang="en-US" altLang="en-US" sz="1400" u="sng" dirty="0"/>
              <a:t>shrubs</a:t>
            </a:r>
            <a:r>
              <a:rPr lang="en-US" altLang="en-US" sz="1400" dirty="0"/>
              <a:t> (small woody plants) and low-growing trees and branches are on the beach </a:t>
            </a:r>
            <a:r>
              <a:rPr lang="en-US" altLang="en-US" sz="1400" dirty="0" smtClean="0"/>
              <a:t>berm (beach crest). </a:t>
            </a:r>
            <a:r>
              <a:rPr lang="en-US" altLang="en-US" sz="1400" dirty="0"/>
              <a:t>These break the wind and filter salt spray. This vegetation community is sometimes called </a:t>
            </a:r>
            <a:r>
              <a:rPr lang="en-US" altLang="en-US" sz="1400" u="sng" dirty="0"/>
              <a:t>littoral </a:t>
            </a:r>
            <a:r>
              <a:rPr lang="en-US" altLang="en-US" sz="1400" dirty="0"/>
              <a:t>(seashore) </a:t>
            </a:r>
            <a:r>
              <a:rPr lang="en-US" altLang="en-US" sz="1400" u="sng" dirty="0" err="1"/>
              <a:t>shrubland</a:t>
            </a:r>
            <a:r>
              <a:rPr lang="en-US" altLang="en-US" sz="1400" u="sng" dirty="0"/>
              <a:t>.</a:t>
            </a:r>
            <a:r>
              <a:rPr lang="en-US" altLang="en-US" sz="1400" dirty="0"/>
              <a:t> </a:t>
            </a:r>
            <a:endParaRPr lang="en-US" altLang="en-US" sz="1400" dirty="0" smtClean="0"/>
          </a:p>
          <a:p>
            <a:pPr>
              <a:spcBef>
                <a:spcPct val="0"/>
              </a:spcBef>
              <a:buNone/>
            </a:pPr>
            <a:r>
              <a:rPr lang="en-US" altLang="en-US" sz="1400" i="1" dirty="0" smtClean="0"/>
              <a:t>* </a:t>
            </a:r>
            <a:r>
              <a:rPr lang="en-US" altLang="en-US" sz="1400" dirty="0" err="1" smtClean="0"/>
              <a:t>Kōnnat</a:t>
            </a:r>
            <a:r>
              <a:rPr lang="en-US" altLang="en-US" sz="1400" i="1" dirty="0" smtClean="0"/>
              <a:t> (</a:t>
            </a:r>
            <a:r>
              <a:rPr lang="en-US" altLang="en-US" sz="1400" i="1" dirty="0" err="1" smtClean="0"/>
              <a:t>Scaevola</a:t>
            </a:r>
            <a:r>
              <a:rPr lang="en-US" altLang="en-US" sz="1400" i="1" dirty="0" smtClean="0"/>
              <a:t> </a:t>
            </a:r>
            <a:r>
              <a:rPr lang="en-US" altLang="en-US" sz="1400" i="1" dirty="0" err="1" smtClean="0"/>
              <a:t>taccada</a:t>
            </a:r>
            <a:r>
              <a:rPr lang="en-US" altLang="en-US" sz="1400" i="1" dirty="0"/>
              <a:t>) http://www.hawaii.edu/cpis/MI/plants/Konnat.html</a:t>
            </a:r>
            <a:endParaRPr lang="en-US" altLang="en-US" sz="1400" dirty="0"/>
          </a:p>
          <a:p>
            <a:pPr>
              <a:spcBef>
                <a:spcPct val="0"/>
              </a:spcBef>
              <a:buNone/>
            </a:pPr>
            <a:r>
              <a:rPr lang="en-US" altLang="en-US" sz="1400" i="1" dirty="0" smtClean="0"/>
              <a:t>* </a:t>
            </a:r>
            <a:r>
              <a:rPr lang="en-US" altLang="en-US" sz="1400" dirty="0" err="1" smtClean="0"/>
              <a:t>Kiden</a:t>
            </a:r>
            <a:r>
              <a:rPr lang="en-US" altLang="en-US" sz="1400" i="1" dirty="0" smtClean="0"/>
              <a:t> (</a:t>
            </a:r>
            <a:r>
              <a:rPr lang="en-US" altLang="en-US" sz="1400" i="1" dirty="0" err="1" smtClean="0"/>
              <a:t>Tournefortia</a:t>
            </a:r>
            <a:r>
              <a:rPr lang="en-US" altLang="en-US" sz="1400" i="1" dirty="0" smtClean="0"/>
              <a:t> </a:t>
            </a:r>
            <a:r>
              <a:rPr lang="en-US" altLang="en-US" sz="1400" i="1" dirty="0" err="1" smtClean="0"/>
              <a:t>argentea</a:t>
            </a:r>
            <a:r>
              <a:rPr lang="en-US" altLang="en-US" sz="1400" dirty="0"/>
              <a:t>) http://www.hawaii.edu/cpis/MI/plants/kiden.html</a:t>
            </a:r>
          </a:p>
          <a:p>
            <a:pPr eaLnBrk="1" hangingPunct="1">
              <a:spcBef>
                <a:spcPct val="0"/>
              </a:spcBef>
              <a:buFontTx/>
              <a:buNone/>
            </a:pPr>
            <a:endParaRPr lang="en-US" altLang="en-US" sz="1400" dirty="0"/>
          </a:p>
          <a:p>
            <a:pPr eaLnBrk="1" hangingPunct="1">
              <a:spcBef>
                <a:spcPct val="0"/>
              </a:spcBef>
              <a:buFontTx/>
              <a:buNone/>
            </a:pPr>
            <a:r>
              <a:rPr lang="en-US" altLang="en-US" sz="1400" u="sng" dirty="0" smtClean="0"/>
              <a:t>Trees</a:t>
            </a:r>
            <a:r>
              <a:rPr lang="en-US" altLang="en-US" sz="1400" dirty="0" smtClean="0"/>
              <a:t> </a:t>
            </a:r>
            <a:r>
              <a:rPr lang="en-US" altLang="en-US" sz="1400" dirty="0"/>
              <a:t>that can tolerate salt spray grow up to 15-20 feet high on the beach </a:t>
            </a:r>
            <a:r>
              <a:rPr lang="en-US" altLang="en-US" sz="1400" dirty="0" smtClean="0"/>
              <a:t>berm </a:t>
            </a:r>
            <a:r>
              <a:rPr lang="en-US" altLang="en-US" sz="1400" dirty="0"/>
              <a:t>and </a:t>
            </a:r>
            <a:r>
              <a:rPr lang="en-US" altLang="en-US" sz="1400" dirty="0" err="1"/>
              <a:t>backbeach</a:t>
            </a:r>
            <a:r>
              <a:rPr lang="en-US" altLang="en-US" sz="1400" dirty="0"/>
              <a:t>. Their roots hold the coastline. This is often called </a:t>
            </a:r>
            <a:r>
              <a:rPr lang="en-US" altLang="en-US" sz="1400" u="sng" dirty="0"/>
              <a:t>halophytic </a:t>
            </a:r>
            <a:r>
              <a:rPr lang="en-US" altLang="en-US" sz="1400" dirty="0"/>
              <a:t>(salt-tolerant) </a:t>
            </a:r>
            <a:r>
              <a:rPr lang="en-US" altLang="en-US" sz="1400" u="sng" dirty="0"/>
              <a:t>forest</a:t>
            </a:r>
            <a:r>
              <a:rPr lang="en-US" altLang="en-US" sz="1400" i="1" dirty="0"/>
              <a:t>.  </a:t>
            </a:r>
          </a:p>
          <a:p>
            <a:pPr>
              <a:spcBef>
                <a:spcPct val="0"/>
              </a:spcBef>
              <a:buNone/>
            </a:pPr>
            <a:r>
              <a:rPr lang="en-US" altLang="en-US" sz="1400" i="1" dirty="0"/>
              <a:t>* </a:t>
            </a:r>
            <a:r>
              <a:rPr lang="en-US" altLang="en-US" sz="1400" dirty="0" err="1" smtClean="0"/>
              <a:t>Bōb</a:t>
            </a:r>
            <a:r>
              <a:rPr lang="en-US" altLang="en-US" sz="1400" i="1" dirty="0" smtClean="0"/>
              <a:t> (Pandanus </a:t>
            </a:r>
            <a:r>
              <a:rPr lang="en-US" altLang="en-US" sz="1400" i="1" dirty="0" err="1" smtClean="0"/>
              <a:t>tectorius</a:t>
            </a:r>
            <a:r>
              <a:rPr lang="en-US" altLang="en-US" sz="1400" dirty="0" smtClean="0"/>
              <a:t>) </a:t>
            </a:r>
            <a:r>
              <a:rPr lang="en-US" altLang="en-US" sz="1400" dirty="0"/>
              <a:t>is a characteristic tree in this forest. http://www.hawaii.edu/cpis/MI/plants/bob.html</a:t>
            </a:r>
          </a:p>
          <a:p>
            <a:pPr>
              <a:spcBef>
                <a:spcPct val="0"/>
              </a:spcBef>
              <a:buNone/>
            </a:pPr>
            <a:endParaRPr lang="en-US" altLang="en-US" sz="1400" dirty="0" smtClean="0"/>
          </a:p>
          <a:p>
            <a:pPr>
              <a:spcBef>
                <a:spcPct val="0"/>
              </a:spcBef>
              <a:buNone/>
            </a:pPr>
            <a:r>
              <a:rPr lang="en-US" altLang="en-US" sz="1400" dirty="0" smtClean="0"/>
              <a:t>Larger trees are </a:t>
            </a:r>
            <a:r>
              <a:rPr lang="en-US" altLang="en-US" sz="1400" dirty="0"/>
              <a:t>found further </a:t>
            </a:r>
            <a:r>
              <a:rPr lang="en-US" altLang="en-US" sz="1400" dirty="0" smtClean="0"/>
              <a:t>inland, including</a:t>
            </a:r>
          </a:p>
          <a:p>
            <a:pPr>
              <a:spcBef>
                <a:spcPct val="0"/>
              </a:spcBef>
              <a:buNone/>
            </a:pPr>
            <a:r>
              <a:rPr lang="en-US" altLang="en-US" sz="1400" dirty="0" smtClean="0"/>
              <a:t>* </a:t>
            </a:r>
            <a:r>
              <a:rPr lang="en-US" altLang="en-US" sz="1400" dirty="0" err="1" smtClean="0"/>
              <a:t>Utilomar</a:t>
            </a:r>
            <a:r>
              <a:rPr lang="en-US" altLang="en-US" sz="1400" dirty="0" smtClean="0"/>
              <a:t> (</a:t>
            </a:r>
            <a:r>
              <a:rPr lang="en-US" altLang="en-US" sz="1400" i="1" dirty="0" err="1" smtClean="0"/>
              <a:t>Guettarda</a:t>
            </a:r>
            <a:r>
              <a:rPr lang="en-US" altLang="en-US" sz="1400" i="1" dirty="0" smtClean="0"/>
              <a:t> </a:t>
            </a:r>
            <a:r>
              <a:rPr lang="en-US" altLang="en-US" sz="1400" i="1" dirty="0" err="1" smtClean="0"/>
              <a:t>speciosa</a:t>
            </a:r>
            <a:r>
              <a:rPr lang="en-US" altLang="en-US" sz="1400" dirty="0"/>
              <a:t>) http://www.hawaii.edu/cpis/MI/plants/utilomar%20.html</a:t>
            </a:r>
            <a:endParaRPr lang="en-US" altLang="en-US" sz="1400" dirty="0" smtClean="0"/>
          </a:p>
          <a:p>
            <a:pPr marL="285750" indent="-285750">
              <a:spcBef>
                <a:spcPct val="0"/>
              </a:spcBef>
              <a:buFont typeface="Arial" panose="020B0604020202020204" pitchFamily="34" charset="0"/>
              <a:buChar char="•"/>
            </a:pPr>
            <a:r>
              <a:rPr lang="en-US" altLang="en-US" sz="1400" dirty="0" err="1" smtClean="0"/>
              <a:t>wōp</a:t>
            </a:r>
            <a:r>
              <a:rPr lang="en-US" altLang="en-US" sz="1400" dirty="0" smtClean="0"/>
              <a:t> (</a:t>
            </a:r>
            <a:r>
              <a:rPr lang="en-US" altLang="en-US" sz="1400" i="1" dirty="0" err="1" smtClean="0"/>
              <a:t>Barringtonia</a:t>
            </a:r>
            <a:r>
              <a:rPr lang="en-US" altLang="en-US" sz="1400" i="1" dirty="0" smtClean="0"/>
              <a:t> </a:t>
            </a:r>
            <a:r>
              <a:rPr lang="en-US" altLang="en-US" sz="1400" i="1" dirty="0" err="1" smtClean="0"/>
              <a:t>asiatica</a:t>
            </a:r>
            <a:r>
              <a:rPr lang="en-US" altLang="en-US" sz="1400" dirty="0" smtClean="0"/>
              <a:t>) </a:t>
            </a:r>
            <a:r>
              <a:rPr lang="en-US" altLang="en-US" sz="1400" dirty="0" smtClean="0">
                <a:hlinkClick r:id="rId3"/>
              </a:rPr>
              <a:t>http</a:t>
            </a:r>
            <a:r>
              <a:rPr lang="en-US" altLang="en-US" sz="1400" dirty="0">
                <a:hlinkClick r:id="rId3"/>
              </a:rPr>
              <a:t>://</a:t>
            </a:r>
            <a:r>
              <a:rPr lang="en-US" altLang="en-US" sz="1400" dirty="0" smtClean="0">
                <a:hlinkClick r:id="rId3"/>
              </a:rPr>
              <a:t>www.hawaii.edu/cpis/MI/plants/wop.html</a:t>
            </a:r>
            <a:endParaRPr lang="en-US" altLang="en-US" sz="1400" dirty="0" smtClean="0"/>
          </a:p>
          <a:p>
            <a:pPr marL="285750" indent="-285750">
              <a:spcBef>
                <a:spcPct val="0"/>
              </a:spcBef>
              <a:buFont typeface="Arial" panose="020B0604020202020204" pitchFamily="34" charset="0"/>
              <a:buChar char="•"/>
            </a:pPr>
            <a:r>
              <a:rPr lang="lv-LV" sz="1400" dirty="0"/>
              <a:t>Kōņo (Cordia </a:t>
            </a:r>
            <a:r>
              <a:rPr lang="lv-LV" sz="1400" dirty="0" smtClean="0"/>
              <a:t>subcordata</a:t>
            </a:r>
            <a:r>
              <a:rPr lang="en-US" sz="1400" dirty="0"/>
              <a:t>) </a:t>
            </a:r>
            <a:r>
              <a:rPr lang="en-US" sz="1400" dirty="0">
                <a:hlinkClick r:id="rId4"/>
              </a:rPr>
              <a:t>http://</a:t>
            </a:r>
            <a:r>
              <a:rPr lang="en-US" sz="1400" dirty="0" smtClean="0">
                <a:hlinkClick r:id="rId4"/>
              </a:rPr>
              <a:t>www.hawaii.edu/cpis/MI/plants/kono.html</a:t>
            </a:r>
            <a:endParaRPr lang="en-US" sz="1400" dirty="0" smtClean="0"/>
          </a:p>
          <a:p>
            <a:pPr>
              <a:spcBef>
                <a:spcPct val="0"/>
              </a:spcBef>
              <a:buNone/>
            </a:pPr>
            <a:endParaRPr lang="en-US" altLang="en-US" sz="1400" dirty="0" smtClean="0"/>
          </a:p>
          <a:p>
            <a:pPr>
              <a:spcBef>
                <a:spcPct val="0"/>
              </a:spcBef>
              <a:buNone/>
            </a:pPr>
            <a:r>
              <a:rPr lang="en-US" altLang="en-US" sz="1400" dirty="0" smtClean="0"/>
              <a:t>More coastal strand plants </a:t>
            </a:r>
            <a:r>
              <a:rPr lang="en-US" altLang="en-US" sz="1400" dirty="0"/>
              <a:t>are described at </a:t>
            </a:r>
            <a:r>
              <a:rPr lang="en-US" altLang="en-US" sz="1400" dirty="0">
                <a:hlinkClick r:id="rId5"/>
              </a:rPr>
              <a:t>http://</a:t>
            </a:r>
            <a:r>
              <a:rPr lang="en-US" altLang="en-US" sz="1400" dirty="0" smtClean="0">
                <a:hlinkClick r:id="rId5"/>
              </a:rPr>
              <a:t>www.hawaii.edu/cpis/MI/VegTypes/Coastal.html</a:t>
            </a:r>
            <a:endParaRPr lang="en-US" altLang="en-US" sz="1400" dirty="0" smtClean="0"/>
          </a:p>
          <a:p>
            <a:pPr>
              <a:spcBef>
                <a:spcPct val="0"/>
              </a:spcBef>
              <a:buNone/>
            </a:pPr>
            <a:endParaRPr lang="en-US" altLang="en-US" sz="1400" dirty="0" smtClean="0"/>
          </a:p>
          <a:p>
            <a:pPr eaLnBrk="1" hangingPunct="1">
              <a:spcBef>
                <a:spcPct val="0"/>
              </a:spcBef>
              <a:buFontTx/>
              <a:buNone/>
            </a:pPr>
            <a:endParaRPr lang="en-US" altLang="en-US" sz="1800" dirty="0"/>
          </a:p>
        </p:txBody>
      </p:sp>
    </p:spTree>
    <p:extLst>
      <p:ext uri="{BB962C8B-B14F-4D97-AF65-F5344CB8AC3E}">
        <p14:creationId xmlns:p14="http://schemas.microsoft.com/office/powerpoint/2010/main" val="1256461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26764" t="24896" r="31595"/>
          <a:stretch/>
        </p:blipFill>
        <p:spPr>
          <a:xfrm>
            <a:off x="10886" y="125431"/>
            <a:ext cx="8991600" cy="6704204"/>
          </a:xfrm>
          <a:prstGeom prst="rect">
            <a:avLst/>
          </a:prstGeom>
        </p:spPr>
      </p:pic>
      <p:sp>
        <p:nvSpPr>
          <p:cNvPr id="17410" name="Text Box 9"/>
          <p:cNvSpPr txBox="1">
            <a:spLocks noChangeArrowheads="1"/>
          </p:cNvSpPr>
          <p:nvPr/>
        </p:nvSpPr>
        <p:spPr bwMode="auto">
          <a:xfrm rot="16200000">
            <a:off x="5474646" y="2437037"/>
            <a:ext cx="2210926"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err="1" smtClean="0"/>
              <a:t>Kōñe</a:t>
            </a:r>
            <a:r>
              <a:rPr lang="en-US" altLang="en-US" sz="1800" dirty="0" smtClean="0"/>
              <a:t> (</a:t>
            </a:r>
            <a:r>
              <a:rPr lang="en-US" altLang="en-US" sz="1800" dirty="0" err="1" smtClean="0"/>
              <a:t>Pemphis</a:t>
            </a:r>
            <a:r>
              <a:rPr lang="en-US" altLang="en-US" sz="1800" dirty="0" smtClean="0"/>
              <a:t>)</a:t>
            </a:r>
          </a:p>
          <a:p>
            <a:pPr eaLnBrk="1" hangingPunct="1">
              <a:spcBef>
                <a:spcPct val="0"/>
              </a:spcBef>
              <a:buFontTx/>
              <a:buNone/>
            </a:pPr>
            <a:endParaRPr lang="en-US" altLang="en-US" sz="1800" dirty="0" smtClean="0"/>
          </a:p>
          <a:p>
            <a:pPr eaLnBrk="1" hangingPunct="1">
              <a:spcBef>
                <a:spcPct val="0"/>
              </a:spcBef>
              <a:buFontTx/>
              <a:buNone/>
            </a:pPr>
            <a:endParaRPr lang="en-US" altLang="en-US" sz="1800" dirty="0" smtClean="0"/>
          </a:p>
          <a:p>
            <a:pPr>
              <a:spcBef>
                <a:spcPct val="0"/>
              </a:spcBef>
              <a:buNone/>
            </a:pPr>
            <a:r>
              <a:rPr lang="en-US" altLang="en-US" sz="1800" dirty="0"/>
              <a:t>Vines </a:t>
            </a:r>
            <a:endParaRPr lang="en-US" altLang="en-US" sz="1800" dirty="0" smtClean="0"/>
          </a:p>
          <a:p>
            <a:pPr>
              <a:spcBef>
                <a:spcPct val="0"/>
              </a:spcBef>
              <a:buNone/>
            </a:pPr>
            <a:endParaRPr lang="en-US" altLang="en-US" sz="1800" dirty="0" smtClean="0"/>
          </a:p>
          <a:p>
            <a:pPr>
              <a:spcBef>
                <a:spcPct val="0"/>
              </a:spcBef>
              <a:buNone/>
            </a:pPr>
            <a:endParaRPr lang="en-US" altLang="en-US" sz="1800" dirty="0" smtClean="0"/>
          </a:p>
          <a:p>
            <a:pPr>
              <a:spcBef>
                <a:spcPct val="0"/>
              </a:spcBef>
              <a:buNone/>
            </a:pPr>
            <a:endParaRPr lang="en-US" altLang="en-US" sz="1800" dirty="0"/>
          </a:p>
          <a:p>
            <a:pPr eaLnBrk="1" hangingPunct="1">
              <a:spcBef>
                <a:spcPct val="0"/>
              </a:spcBef>
              <a:buFontTx/>
              <a:buNone/>
            </a:pPr>
            <a:r>
              <a:rPr lang="en-US" altLang="en-US" sz="1800" dirty="0" err="1" smtClean="0"/>
              <a:t>Kōnnat</a:t>
            </a:r>
            <a:r>
              <a:rPr lang="en-US" altLang="en-US" sz="1800" dirty="0" smtClean="0"/>
              <a:t> (</a:t>
            </a:r>
            <a:r>
              <a:rPr lang="en-US" altLang="en-US" sz="1800" dirty="0" err="1" smtClean="0"/>
              <a:t>Scaevola</a:t>
            </a:r>
            <a:r>
              <a:rPr lang="en-US" altLang="en-US" sz="1800" dirty="0" smtClean="0"/>
              <a:t>)</a:t>
            </a:r>
          </a:p>
          <a:p>
            <a:pPr eaLnBrk="1" hangingPunct="1">
              <a:spcBef>
                <a:spcPct val="0"/>
              </a:spcBef>
              <a:buFontTx/>
              <a:buNone/>
            </a:pPr>
            <a:r>
              <a:rPr lang="en-US" altLang="en-US" sz="1800" dirty="0" err="1" smtClean="0"/>
              <a:t>Kiden</a:t>
            </a:r>
            <a:r>
              <a:rPr lang="en-US" altLang="en-US" sz="1800" dirty="0" smtClean="0"/>
              <a:t> (</a:t>
            </a:r>
            <a:r>
              <a:rPr lang="en-US" altLang="en-US" sz="1800" dirty="0" err="1" smtClean="0"/>
              <a:t>Tournefortia</a:t>
            </a:r>
            <a:r>
              <a:rPr lang="en-US" altLang="en-US" sz="1800" dirty="0" smtClean="0"/>
              <a:t>)</a:t>
            </a:r>
          </a:p>
          <a:p>
            <a:pPr eaLnBrk="1" hangingPunct="1">
              <a:spcBef>
                <a:spcPct val="0"/>
              </a:spcBef>
              <a:buFontTx/>
              <a:buNone/>
            </a:pPr>
            <a:endParaRPr lang="en-US" altLang="en-US" sz="1800" dirty="0" smtClean="0"/>
          </a:p>
          <a:p>
            <a:pPr eaLnBrk="1" hangingPunct="1">
              <a:spcBef>
                <a:spcPct val="0"/>
              </a:spcBef>
              <a:buFontTx/>
              <a:buNone/>
            </a:pPr>
            <a:endParaRPr lang="en-US" altLang="en-US" sz="1800" dirty="0" smtClean="0"/>
          </a:p>
          <a:p>
            <a:pPr eaLnBrk="1" hangingPunct="1">
              <a:spcBef>
                <a:spcPct val="0"/>
              </a:spcBef>
              <a:buFontTx/>
              <a:buNone/>
            </a:pPr>
            <a:endParaRPr lang="en-US" altLang="en-US" sz="1800" dirty="0" smtClean="0"/>
          </a:p>
          <a:p>
            <a:pPr eaLnBrk="1" hangingPunct="1">
              <a:spcBef>
                <a:spcPct val="0"/>
              </a:spcBef>
              <a:buFontTx/>
              <a:buNone/>
            </a:pPr>
            <a:endParaRPr lang="en-US" altLang="en-US" sz="1800" dirty="0" smtClean="0"/>
          </a:p>
          <a:p>
            <a:pPr>
              <a:spcBef>
                <a:spcPct val="0"/>
              </a:spcBef>
              <a:buNone/>
            </a:pPr>
            <a:r>
              <a:rPr lang="en-US" altLang="en-US" sz="1800" dirty="0" err="1" smtClean="0"/>
              <a:t>Bōb</a:t>
            </a:r>
            <a:r>
              <a:rPr lang="en-US" altLang="en-US" sz="1800" dirty="0" smtClean="0"/>
              <a:t> (Pandanus)</a:t>
            </a:r>
          </a:p>
          <a:p>
            <a:pPr>
              <a:spcBef>
                <a:spcPct val="0"/>
              </a:spcBef>
              <a:buNone/>
            </a:pPr>
            <a:endParaRPr lang="en-US" altLang="en-US" sz="1800" dirty="0" smtClean="0"/>
          </a:p>
          <a:p>
            <a:pPr>
              <a:spcBef>
                <a:spcPct val="0"/>
              </a:spcBef>
              <a:buNone/>
            </a:pPr>
            <a:endParaRPr lang="en-US" altLang="en-US" sz="1800" dirty="0"/>
          </a:p>
          <a:p>
            <a:pPr eaLnBrk="1" hangingPunct="1">
              <a:spcBef>
                <a:spcPct val="0"/>
              </a:spcBef>
              <a:buFontTx/>
              <a:buNone/>
            </a:pPr>
            <a:r>
              <a:rPr lang="en-US" altLang="en-US" sz="1800" dirty="0" smtClean="0"/>
              <a:t>Trees</a:t>
            </a:r>
            <a:endParaRPr lang="en-US" altLang="en-US" sz="1800" dirty="0"/>
          </a:p>
        </p:txBody>
      </p:sp>
      <p:sp>
        <p:nvSpPr>
          <p:cNvPr id="17418" name="Text Box 14"/>
          <p:cNvSpPr txBox="1">
            <a:spLocks noChangeArrowheads="1"/>
          </p:cNvSpPr>
          <p:nvPr/>
        </p:nvSpPr>
        <p:spPr bwMode="auto">
          <a:xfrm>
            <a:off x="385686" y="3690314"/>
            <a:ext cx="32004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err="1"/>
              <a:t>Scaevola</a:t>
            </a:r>
            <a:r>
              <a:rPr lang="en-US" altLang="en-US" sz="1800" dirty="0"/>
              <a:t> is first priority</a:t>
            </a:r>
          </a:p>
          <a:p>
            <a:pPr eaLnBrk="1" hangingPunct="1">
              <a:spcBef>
                <a:spcPct val="0"/>
              </a:spcBef>
              <a:buFontTx/>
              <a:buNone/>
            </a:pPr>
            <a:endParaRPr lang="en-US" altLang="en-US" sz="1800" dirty="0"/>
          </a:p>
          <a:p>
            <a:pPr eaLnBrk="1" hangingPunct="1">
              <a:spcBef>
                <a:spcPct val="0"/>
              </a:spcBef>
              <a:buFontTx/>
              <a:buNone/>
            </a:pPr>
            <a:r>
              <a:rPr lang="en-US" altLang="en-US" sz="1800" dirty="0"/>
              <a:t>Allow vines to </a:t>
            </a:r>
            <a:r>
              <a:rPr lang="en-US" altLang="en-US" sz="1800" dirty="0" smtClean="0"/>
              <a:t>grow</a:t>
            </a:r>
          </a:p>
          <a:p>
            <a:pPr eaLnBrk="1" hangingPunct="1">
              <a:spcBef>
                <a:spcPct val="0"/>
              </a:spcBef>
              <a:buFontTx/>
              <a:buNone/>
            </a:pPr>
            <a:endParaRPr lang="en-US" altLang="en-US" sz="1800" dirty="0"/>
          </a:p>
          <a:p>
            <a:pPr eaLnBrk="1" hangingPunct="1">
              <a:spcBef>
                <a:spcPct val="0"/>
              </a:spcBef>
              <a:buFontTx/>
              <a:buNone/>
            </a:pPr>
            <a:r>
              <a:rPr lang="en-US" altLang="en-US" sz="1800" dirty="0" smtClean="0"/>
              <a:t>Plant when sea levels will be low for a few months (link to tidal calendar) and it will not be stormy (link to home page).</a:t>
            </a:r>
            <a:endParaRPr lang="en-US" altLang="en-US" sz="1800" dirty="0"/>
          </a:p>
          <a:p>
            <a:pPr eaLnBrk="1" hangingPunct="1">
              <a:spcBef>
                <a:spcPct val="0"/>
              </a:spcBef>
              <a:buFontTx/>
              <a:buNone/>
            </a:pPr>
            <a:endParaRPr lang="en-US" altLang="en-US" sz="1800" dirty="0"/>
          </a:p>
        </p:txBody>
      </p:sp>
      <p:sp>
        <p:nvSpPr>
          <p:cNvPr id="17419" name="TextBox 1"/>
          <p:cNvSpPr txBox="1">
            <a:spLocks noChangeArrowheads="1"/>
          </p:cNvSpPr>
          <p:nvPr/>
        </p:nvSpPr>
        <p:spPr bwMode="auto">
          <a:xfrm>
            <a:off x="4697413" y="1368426"/>
            <a:ext cx="4788490"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smtClean="0"/>
              <a:t>                                 Beach berm</a:t>
            </a:r>
          </a:p>
          <a:p>
            <a:pPr eaLnBrk="1" hangingPunct="1">
              <a:spcBef>
                <a:spcPct val="0"/>
              </a:spcBef>
              <a:buFontTx/>
              <a:buNone/>
            </a:pPr>
            <a:r>
              <a:rPr lang="en-US" altLang="en-US" sz="1800" dirty="0" smtClean="0"/>
              <a:t>                                                      </a:t>
            </a:r>
            <a:r>
              <a:rPr lang="en-US" altLang="en-US" sz="1800" dirty="0" err="1" smtClean="0"/>
              <a:t>Backbeach</a:t>
            </a:r>
            <a:endParaRPr lang="en-US" altLang="en-US" sz="1800" dirty="0" smtClean="0"/>
          </a:p>
          <a:p>
            <a:pPr eaLnBrk="1" hangingPunct="1">
              <a:spcBef>
                <a:spcPct val="0"/>
              </a:spcBef>
              <a:buFontTx/>
              <a:buNone/>
            </a:pPr>
            <a:r>
              <a:rPr lang="en-US" altLang="en-US" sz="1800" dirty="0" smtClean="0"/>
              <a:t>Herbaceous </a:t>
            </a:r>
            <a:r>
              <a:rPr lang="en-US" altLang="en-US" sz="1800" dirty="0"/>
              <a:t>cover</a:t>
            </a:r>
          </a:p>
          <a:p>
            <a:pPr eaLnBrk="1" hangingPunct="1">
              <a:spcBef>
                <a:spcPct val="0"/>
              </a:spcBef>
              <a:buFontTx/>
              <a:buNone/>
            </a:pPr>
            <a:r>
              <a:rPr lang="en-US" altLang="en-US" sz="1800" dirty="0"/>
              <a:t>                      Littoral </a:t>
            </a:r>
            <a:r>
              <a:rPr lang="en-US" altLang="en-US" sz="1800" dirty="0" err="1"/>
              <a:t>shrubland</a:t>
            </a:r>
            <a:endParaRPr lang="en-US" altLang="en-US" sz="1800" dirty="0"/>
          </a:p>
          <a:p>
            <a:pPr eaLnBrk="1" hangingPunct="1">
              <a:spcBef>
                <a:spcPct val="0"/>
              </a:spcBef>
              <a:buFontTx/>
              <a:buNone/>
            </a:pPr>
            <a:r>
              <a:rPr lang="en-US" altLang="en-US" sz="1800" dirty="0"/>
              <a:t>			Halophytic forest</a:t>
            </a:r>
          </a:p>
        </p:txBody>
      </p:sp>
    </p:spTree>
    <p:extLst>
      <p:ext uri="{BB962C8B-B14F-4D97-AF65-F5344CB8AC3E}">
        <p14:creationId xmlns:p14="http://schemas.microsoft.com/office/powerpoint/2010/main" val="41645630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noAutofit/>
          </a:bodyPr>
          <a:lstStyle/>
          <a:p>
            <a:r>
              <a:rPr lang="en-US" altLang="en-US" sz="3200" dirty="0"/>
              <a:t>P</a:t>
            </a:r>
            <a:r>
              <a:rPr lang="en-US" altLang="en-US" sz="3200" dirty="0" smtClean="0"/>
              <a:t>rotecting and encouraging strand </a:t>
            </a:r>
            <a:r>
              <a:rPr lang="en-US" altLang="en-US" sz="3200" dirty="0" smtClean="0"/>
              <a:t>forest</a:t>
            </a:r>
            <a:br>
              <a:rPr lang="en-US" altLang="en-US" sz="3200" dirty="0" smtClean="0"/>
            </a:br>
            <a:r>
              <a:rPr lang="en-US" altLang="en-US" sz="3200" dirty="0" smtClean="0"/>
              <a:t>R</a:t>
            </a:r>
            <a:r>
              <a:rPr lang="en-US" altLang="en-US" sz="3200" dirty="0" smtClean="0"/>
              <a:t>ecommendations from </a:t>
            </a:r>
            <a:r>
              <a:rPr lang="en-US" altLang="en-US" sz="3200" dirty="0" smtClean="0"/>
              <a:t>Brian </a:t>
            </a:r>
            <a:r>
              <a:rPr lang="en-US" altLang="en-US" sz="3200" dirty="0" err="1" smtClean="0"/>
              <a:t>Vandervelde</a:t>
            </a:r>
            <a:endParaRPr lang="en-US" altLang="en-US" sz="3200" dirty="0" smtClean="0"/>
          </a:p>
        </p:txBody>
      </p:sp>
      <p:sp>
        <p:nvSpPr>
          <p:cNvPr id="19459" name="Content Placeholder 2"/>
          <p:cNvSpPr>
            <a:spLocks noGrp="1"/>
          </p:cNvSpPr>
          <p:nvPr>
            <p:ph idx="1"/>
          </p:nvPr>
        </p:nvSpPr>
        <p:spPr/>
        <p:txBody>
          <a:bodyPr/>
          <a:lstStyle/>
          <a:p>
            <a:pPr>
              <a:buFont typeface="+mj-lt"/>
              <a:buAutoNum type="arabicPeriod"/>
            </a:pPr>
            <a:r>
              <a:rPr lang="en-US" altLang="en-US" sz="1400" dirty="0" smtClean="0"/>
              <a:t>Don’t cut or remove </a:t>
            </a:r>
            <a:r>
              <a:rPr lang="en-US" altLang="en-US" sz="1400" dirty="0" err="1" smtClean="0"/>
              <a:t>scaevola</a:t>
            </a:r>
            <a:r>
              <a:rPr lang="en-US" altLang="en-US" sz="1400" dirty="0" smtClean="0"/>
              <a:t>.</a:t>
            </a:r>
          </a:p>
          <a:p>
            <a:pPr>
              <a:buFont typeface="+mj-lt"/>
              <a:buAutoNum type="arabicPeriod"/>
            </a:pPr>
            <a:r>
              <a:rPr lang="en-US" altLang="en-US" sz="1400" dirty="0" smtClean="0"/>
              <a:t>Don’t cut or remove </a:t>
            </a:r>
            <a:r>
              <a:rPr lang="en-US" altLang="en-US" sz="1400" dirty="0" err="1" smtClean="0"/>
              <a:t>erwan</a:t>
            </a:r>
            <a:r>
              <a:rPr lang="en-US" altLang="en-US" sz="1400" dirty="0" smtClean="0"/>
              <a:t> [wild, inedible </a:t>
            </a:r>
            <a:r>
              <a:rPr lang="en-US" altLang="en-US" sz="1400" dirty="0" err="1" smtClean="0"/>
              <a:t>pandanus</a:t>
            </a:r>
            <a:r>
              <a:rPr lang="en-US" altLang="en-US" sz="1400" dirty="0" smtClean="0"/>
              <a:t>], but OK to replace it with </a:t>
            </a:r>
            <a:r>
              <a:rPr lang="en-US" altLang="en-US" sz="1400" dirty="0" err="1" smtClean="0"/>
              <a:t>ioanwe</a:t>
            </a:r>
            <a:r>
              <a:rPr lang="en-US" altLang="en-US" sz="1400" dirty="0" smtClean="0"/>
              <a:t> [an edible cultivar]. </a:t>
            </a:r>
            <a:r>
              <a:rPr lang="en-US" altLang="en-US" sz="1400" dirty="0" err="1" smtClean="0"/>
              <a:t>Ioanwe</a:t>
            </a:r>
            <a:r>
              <a:rPr lang="en-US" altLang="en-US" sz="1400" dirty="0" smtClean="0"/>
              <a:t> is especially good for shorelines because it needs salt to control a scale that infests it if it grows further inland. Another variety that is good for shorelines is </a:t>
            </a:r>
            <a:r>
              <a:rPr lang="en-US" altLang="en-US" sz="1400" dirty="0" err="1" smtClean="0"/>
              <a:t>lakman</a:t>
            </a:r>
            <a:r>
              <a:rPr lang="en-US" altLang="en-US" sz="1400" dirty="0" smtClean="0"/>
              <a:t>.</a:t>
            </a:r>
          </a:p>
          <a:p>
            <a:pPr>
              <a:buFont typeface="+mj-lt"/>
              <a:buAutoNum type="arabicPeriod"/>
            </a:pPr>
            <a:r>
              <a:rPr lang="en-US" altLang="en-US" sz="1400" dirty="0" smtClean="0"/>
              <a:t>Allow </a:t>
            </a:r>
            <a:r>
              <a:rPr lang="en-US" altLang="en-US" sz="1400" dirty="0" err="1" smtClean="0"/>
              <a:t>Guettardia</a:t>
            </a:r>
            <a:r>
              <a:rPr lang="en-US" altLang="en-US" sz="1400" dirty="0" smtClean="0"/>
              <a:t> to grow inland of </a:t>
            </a:r>
            <a:r>
              <a:rPr lang="en-US" altLang="en-US" sz="1400" dirty="0" err="1" smtClean="0"/>
              <a:t>scaevola</a:t>
            </a:r>
            <a:r>
              <a:rPr lang="en-US" altLang="en-US" sz="1400" dirty="0" smtClean="0"/>
              <a:t>.</a:t>
            </a:r>
          </a:p>
          <a:p>
            <a:pPr>
              <a:buFont typeface="+mj-lt"/>
              <a:buAutoNum type="arabicPeriod"/>
            </a:pPr>
            <a:r>
              <a:rPr lang="en-US" altLang="en-US" sz="1400" dirty="0" smtClean="0"/>
              <a:t>Allow coconuts to “mat” (don’t thin them, even dense sprouts from fallen nuts).</a:t>
            </a:r>
          </a:p>
          <a:p>
            <a:pPr>
              <a:buFont typeface="+mj-lt"/>
              <a:buAutoNum type="arabicPeriod"/>
            </a:pPr>
            <a:r>
              <a:rPr lang="en-US" altLang="en-US" sz="1400" dirty="0" smtClean="0"/>
              <a:t>After heavy erosion, </a:t>
            </a:r>
            <a:r>
              <a:rPr lang="en-US" altLang="en-US" sz="1400" dirty="0" err="1" smtClean="0"/>
              <a:t>tournefortia</a:t>
            </a:r>
            <a:r>
              <a:rPr lang="en-US" altLang="en-US" sz="1400" dirty="0" smtClean="0"/>
              <a:t> and </a:t>
            </a:r>
            <a:r>
              <a:rPr lang="en-US" altLang="en-US" sz="1400" dirty="0" err="1" smtClean="0"/>
              <a:t>scaevola</a:t>
            </a:r>
            <a:r>
              <a:rPr lang="en-US" altLang="en-US" sz="1400" dirty="0" smtClean="0"/>
              <a:t> will start to grow in from seeds – protect them.</a:t>
            </a:r>
          </a:p>
          <a:p>
            <a:pPr>
              <a:buFont typeface="+mj-lt"/>
              <a:buAutoNum type="arabicPeriod"/>
            </a:pPr>
            <a:r>
              <a:rPr lang="en-US" altLang="en-US" sz="1400" dirty="0" smtClean="0"/>
              <a:t>Foster </a:t>
            </a:r>
            <a:r>
              <a:rPr lang="en-US" altLang="en-US" sz="1400" dirty="0" err="1" smtClean="0"/>
              <a:t>pemphis</a:t>
            </a:r>
            <a:r>
              <a:rPr lang="en-US" altLang="en-US" sz="1400" dirty="0" smtClean="0"/>
              <a:t> </a:t>
            </a:r>
            <a:r>
              <a:rPr lang="en-US" altLang="en-US" sz="1400" dirty="0" err="1" smtClean="0"/>
              <a:t>acidula</a:t>
            </a:r>
            <a:r>
              <a:rPr lang="en-US" altLang="en-US" sz="1400" dirty="0" smtClean="0"/>
              <a:t>.</a:t>
            </a:r>
          </a:p>
          <a:p>
            <a:pPr>
              <a:buFont typeface="+mj-lt"/>
              <a:buAutoNum type="arabicPeriod"/>
            </a:pPr>
            <a:r>
              <a:rPr lang="en-US" altLang="en-US" sz="1400" dirty="0" smtClean="0"/>
              <a:t>Do not allow </a:t>
            </a:r>
            <a:r>
              <a:rPr lang="en-US" altLang="en-US" sz="1400" dirty="0" err="1" smtClean="0"/>
              <a:t>pisonia</a:t>
            </a:r>
            <a:r>
              <a:rPr lang="en-US" altLang="en-US" sz="1400" dirty="0" smtClean="0"/>
              <a:t> or </a:t>
            </a:r>
            <a:r>
              <a:rPr lang="en-US" altLang="en-US" sz="1400" dirty="0" err="1" smtClean="0"/>
              <a:t>neisosperma</a:t>
            </a:r>
            <a:r>
              <a:rPr lang="en-US" altLang="en-US" sz="1400" dirty="0" smtClean="0"/>
              <a:t> to invade the outer (seaward) portion. Keep them inland.</a:t>
            </a:r>
          </a:p>
          <a:p>
            <a:pPr>
              <a:buFont typeface="+mj-lt"/>
              <a:buAutoNum type="arabicPeriod"/>
            </a:pPr>
            <a:r>
              <a:rPr lang="en-US" altLang="en-US" sz="1400" dirty="0" smtClean="0"/>
              <a:t>Manage vines – can be good [cover surface] or bad [if hindering establishment of desired plants].</a:t>
            </a:r>
          </a:p>
          <a:p>
            <a:pPr>
              <a:buFont typeface="+mj-lt"/>
              <a:buAutoNum type="arabicPeriod"/>
            </a:pPr>
            <a:r>
              <a:rPr lang="en-US" sz="1400" dirty="0" err="1" smtClean="0"/>
              <a:t>Kaōnōn</a:t>
            </a:r>
            <a:r>
              <a:rPr lang="en-US" sz="1400" dirty="0" smtClean="0"/>
              <a:t> (laurel dodder</a:t>
            </a:r>
            <a:r>
              <a:rPr lang="en-US" sz="1400" dirty="0"/>
              <a:t>) </a:t>
            </a:r>
            <a:r>
              <a:rPr lang="en-US" sz="1400" dirty="0">
                <a:hlinkClick r:id="rId3"/>
              </a:rPr>
              <a:t>http://</a:t>
            </a:r>
            <a:r>
              <a:rPr lang="en-US" sz="1400" dirty="0" smtClean="0">
                <a:hlinkClick r:id="rId3"/>
              </a:rPr>
              <a:t>www.hawaii.edu/cpis/MI/plants/Kaonon.html</a:t>
            </a:r>
            <a:r>
              <a:rPr lang="en-US" sz="1400" dirty="0"/>
              <a:t> </a:t>
            </a:r>
            <a:r>
              <a:rPr lang="en-US" altLang="en-US" sz="1400" dirty="0" smtClean="0"/>
              <a:t>can strengthen the </a:t>
            </a:r>
            <a:r>
              <a:rPr lang="en-US" altLang="en-US" sz="1400" dirty="0" err="1" smtClean="0"/>
              <a:t>janar</a:t>
            </a:r>
            <a:r>
              <a:rPr lang="en-US" altLang="en-US" sz="1400" dirty="0" smtClean="0"/>
              <a:t>, but if excessive, it causes dieback of desired plants.</a:t>
            </a:r>
            <a:r>
              <a:rPr lang="en-US" sz="1400" dirty="0" smtClean="0"/>
              <a:t> </a:t>
            </a:r>
            <a:r>
              <a:rPr lang="en-US" altLang="en-US" sz="1400" dirty="0" smtClean="0"/>
              <a:t>Conserve the beach morning glory and yellow beach pea.</a:t>
            </a:r>
          </a:p>
          <a:p>
            <a:pPr>
              <a:buFont typeface="+mj-lt"/>
              <a:buAutoNum type="arabicPeriod"/>
            </a:pPr>
            <a:r>
              <a:rPr lang="en-US" altLang="en-US" sz="1400" dirty="0" smtClean="0"/>
              <a:t>Remove </a:t>
            </a:r>
            <a:r>
              <a:rPr lang="en-US" altLang="en-US" sz="1400" dirty="0" err="1" smtClean="0"/>
              <a:t>marjej</a:t>
            </a:r>
            <a:r>
              <a:rPr lang="en-US" altLang="en-US" sz="1400" dirty="0" smtClean="0"/>
              <a:t> (</a:t>
            </a:r>
            <a:r>
              <a:rPr lang="en-US" sz="1400" dirty="0" smtClean="0"/>
              <a:t>beach sunflower</a:t>
            </a:r>
            <a:r>
              <a:rPr lang="en-US" altLang="en-US" sz="1400" dirty="0" smtClean="0"/>
              <a:t>) </a:t>
            </a:r>
            <a:r>
              <a:rPr lang="en-US" sz="1400" dirty="0">
                <a:hlinkClick r:id="rId4"/>
              </a:rPr>
              <a:t>http://</a:t>
            </a:r>
            <a:r>
              <a:rPr lang="en-US" sz="1400" dirty="0" smtClean="0">
                <a:hlinkClick r:id="rId4"/>
              </a:rPr>
              <a:t>www.hawaii.edu/cpis/MI/plants/marjaj.html</a:t>
            </a:r>
            <a:r>
              <a:rPr lang="en-US" sz="1400" dirty="0" smtClean="0"/>
              <a:t> </a:t>
            </a:r>
            <a:r>
              <a:rPr lang="en-US" altLang="en-US" sz="1400" dirty="0" smtClean="0"/>
              <a:t>because it can grow up and choke desired plants.</a:t>
            </a:r>
          </a:p>
          <a:p>
            <a:pPr>
              <a:buFont typeface="+mj-lt"/>
              <a:buAutoNum type="arabicPeriod"/>
            </a:pPr>
            <a:r>
              <a:rPr lang="en-US" altLang="en-US" sz="1400" dirty="0" smtClean="0"/>
              <a:t>Remove </a:t>
            </a:r>
            <a:r>
              <a:rPr lang="en-US" altLang="en-US" sz="1400" dirty="0" err="1" smtClean="0"/>
              <a:t>canavolia</a:t>
            </a:r>
            <a:r>
              <a:rPr lang="en-US" altLang="en-US" sz="1400" dirty="0" smtClean="0"/>
              <a:t> because it can outcompete (shade out) desired plants.</a:t>
            </a:r>
          </a:p>
          <a:p>
            <a:endParaRPr lang="en-US" altLang="en-US" dirty="0" smtClean="0"/>
          </a:p>
        </p:txBody>
      </p:sp>
    </p:spTree>
    <p:extLst>
      <p:ext uri="{BB962C8B-B14F-4D97-AF65-F5344CB8AC3E}">
        <p14:creationId xmlns:p14="http://schemas.microsoft.com/office/powerpoint/2010/main" val="42102154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762000"/>
            <a:ext cx="7924800" cy="6924973"/>
          </a:xfrm>
          <a:prstGeom prst="rect">
            <a:avLst/>
          </a:prstGeom>
          <a:noFill/>
        </p:spPr>
        <p:txBody>
          <a:bodyPr>
            <a:spAutoFit/>
          </a:bodyPr>
          <a:lstStyle/>
          <a:p>
            <a:pPr eaLnBrk="1" hangingPunct="1">
              <a:defRPr/>
            </a:pPr>
            <a:r>
              <a:rPr lang="en-US" sz="1200" dirty="0">
                <a:latin typeface="Arial" charset="0"/>
              </a:rPr>
              <a:t>It is easier and more effective to save existing forest than to replant it!</a:t>
            </a:r>
          </a:p>
          <a:p>
            <a:pPr eaLnBrk="1" hangingPunct="1">
              <a:defRPr/>
            </a:pPr>
            <a:endParaRPr lang="en-US" sz="1200" dirty="0">
              <a:latin typeface="Arial" charset="0"/>
            </a:endParaRPr>
          </a:p>
          <a:p>
            <a:pPr eaLnBrk="1" hangingPunct="1">
              <a:defRPr/>
            </a:pPr>
            <a:r>
              <a:rPr lang="en-US" sz="1200" dirty="0">
                <a:latin typeface="Arial" charset="0"/>
              </a:rPr>
              <a:t>WORK WITH PEOPLE</a:t>
            </a:r>
          </a:p>
          <a:p>
            <a:pPr marL="342900" indent="-342900" eaLnBrk="1" hangingPunct="1">
              <a:buFontTx/>
              <a:buAutoNum type="arabicPeriod"/>
              <a:defRPr/>
            </a:pPr>
            <a:r>
              <a:rPr lang="en-US" sz="1200" dirty="0">
                <a:latin typeface="Arial" charset="0"/>
              </a:rPr>
              <a:t>Consider why plants have been cleared in the past, and make a realistic plan. Do people want an ocean view and cool breeze in some places? How does the forest affect privacy? Where is the shoreline eroding? What areas most need protection? Does the whole community understand the benefits of protecting the shoreline?</a:t>
            </a:r>
          </a:p>
          <a:p>
            <a:pPr marL="342900" indent="-342900" eaLnBrk="1" hangingPunct="1">
              <a:buFontTx/>
              <a:buAutoNum type="arabicPeriod"/>
              <a:defRPr/>
            </a:pPr>
            <a:r>
              <a:rPr lang="en-US" sz="1200" dirty="0">
                <a:latin typeface="Arial" charset="0"/>
              </a:rPr>
              <a:t>Respectfully consult landowners and leaders.</a:t>
            </a:r>
          </a:p>
          <a:p>
            <a:pPr marL="342900" indent="-342900" eaLnBrk="1" hangingPunct="1">
              <a:buFontTx/>
              <a:buAutoNum type="arabicPeriod"/>
              <a:defRPr/>
            </a:pPr>
            <a:r>
              <a:rPr lang="en-US" sz="1200" dirty="0">
                <a:latin typeface="Arial" charset="0"/>
              </a:rPr>
              <a:t>Also involve children, groundskeepers, and anyone with potential to affect the project day-to-day.</a:t>
            </a:r>
          </a:p>
          <a:p>
            <a:pPr marL="342900" indent="-342900" eaLnBrk="1" hangingPunct="1">
              <a:buFontTx/>
              <a:buAutoNum type="arabicPeriod"/>
              <a:defRPr/>
            </a:pPr>
            <a:r>
              <a:rPr lang="en-US" sz="1200" dirty="0">
                <a:latin typeface="Arial" charset="0"/>
              </a:rPr>
              <a:t>Some people are constantly “cleaning” their land by uprooting grass, vines and young plants, but that leaves the soil unprotected; trees alone are not enough. “Beauty is in the eyes of the beholder!” Find a way to make dense vegetation socially acceptable.</a:t>
            </a:r>
          </a:p>
          <a:p>
            <a:pPr marL="342900" indent="-342900" eaLnBrk="1" hangingPunct="1">
              <a:buFontTx/>
              <a:buAutoNum type="arabicPeriod"/>
              <a:defRPr/>
            </a:pPr>
            <a:r>
              <a:rPr lang="en-US" sz="1200" dirty="0">
                <a:latin typeface="Arial" charset="0"/>
              </a:rPr>
              <a:t>Support laws that protect coastal vegetation (restrict its removal).</a:t>
            </a:r>
          </a:p>
          <a:p>
            <a:pPr marL="342900" indent="-342900" eaLnBrk="1" hangingPunct="1">
              <a:buFontTx/>
              <a:buAutoNum type="arabicPeriod"/>
              <a:defRPr/>
            </a:pPr>
            <a:r>
              <a:rPr lang="en-US" sz="1200" dirty="0">
                <a:latin typeface="Arial" charset="0"/>
              </a:rPr>
              <a:t>Support laws that restrict mining of sand and rock aggregate.</a:t>
            </a:r>
          </a:p>
          <a:p>
            <a:pPr marL="342900" indent="-342900" eaLnBrk="1" hangingPunct="1">
              <a:buFontTx/>
              <a:buAutoNum type="arabicPeriod"/>
              <a:defRPr/>
            </a:pPr>
            <a:endParaRPr lang="en-US" sz="1200" dirty="0">
              <a:latin typeface="Arial" charset="0"/>
            </a:endParaRPr>
          </a:p>
          <a:p>
            <a:pPr eaLnBrk="1" hangingPunct="1">
              <a:defRPr/>
            </a:pPr>
            <a:r>
              <a:rPr lang="en-US" sz="1200" dirty="0">
                <a:latin typeface="Arial" charset="0"/>
              </a:rPr>
              <a:t>WORK WITH NATURE</a:t>
            </a:r>
          </a:p>
          <a:p>
            <a:pPr marL="228600" indent="-228600" eaLnBrk="1" hangingPunct="1">
              <a:buFontTx/>
              <a:buAutoNum type="arabicPeriod"/>
              <a:defRPr/>
            </a:pPr>
            <a:r>
              <a:rPr lang="en-US" sz="1200" dirty="0">
                <a:latin typeface="Arial" charset="0"/>
              </a:rPr>
              <a:t>Conserve existing forest. Some trees and shrubs are very old and would take many years to replace. If plants are removed, and the soil is washed away, it may not be possible to replant in the same place.</a:t>
            </a:r>
          </a:p>
          <a:p>
            <a:pPr marL="228600" indent="-228600" eaLnBrk="1" hangingPunct="1">
              <a:buFontTx/>
              <a:buAutoNum type="arabicPeriod"/>
              <a:defRPr/>
            </a:pPr>
            <a:r>
              <a:rPr lang="en-US" sz="1200" dirty="0">
                <a:latin typeface="Arial" charset="0"/>
              </a:rPr>
              <a:t>Help nature to replant natural forest. In some places, roots and seeds are naturally </a:t>
            </a:r>
            <a:r>
              <a:rPr lang="en-US" sz="1200" dirty="0" err="1">
                <a:latin typeface="Arial" charset="0"/>
              </a:rPr>
              <a:t>regrowing</a:t>
            </a:r>
            <a:r>
              <a:rPr lang="en-US" sz="1200" dirty="0">
                <a:latin typeface="Arial" charset="0"/>
              </a:rPr>
              <a:t>. Protect natural regrowth or desirable plants as carefully as you would protect newly planted seedlings. Mark them and weed them.</a:t>
            </a:r>
          </a:p>
          <a:p>
            <a:pPr marL="228600" indent="-228600" eaLnBrk="1" hangingPunct="1">
              <a:buFontTx/>
              <a:buAutoNum type="arabicPeriod"/>
              <a:defRPr/>
            </a:pPr>
            <a:r>
              <a:rPr lang="en-US" sz="1200" dirty="0">
                <a:latin typeface="Arial" charset="0"/>
              </a:rPr>
              <a:t>Encourage shrubs and vines as well as trees, so that the dense vegetation will hold the soil, block wind and break waves.</a:t>
            </a:r>
          </a:p>
          <a:p>
            <a:pPr marL="228600" indent="-228600" eaLnBrk="1" hangingPunct="1">
              <a:buFontTx/>
              <a:buAutoNum type="arabicPeriod"/>
              <a:defRPr/>
            </a:pPr>
            <a:r>
              <a:rPr lang="en-US" sz="1200" dirty="0">
                <a:latin typeface="Arial" charset="0"/>
              </a:rPr>
              <a:t>Large trees can cause more harm than good if planted too close to the ocean, because they disturb sand if they call, and currents may scour sand from around their roots and trunks.</a:t>
            </a:r>
          </a:p>
          <a:p>
            <a:pPr marL="228600" indent="-228600" eaLnBrk="1" hangingPunct="1">
              <a:buFontTx/>
              <a:buAutoNum type="arabicPeriod"/>
              <a:defRPr/>
            </a:pPr>
            <a:r>
              <a:rPr lang="en-US" sz="1200" dirty="0">
                <a:latin typeface="Arial" charset="0"/>
              </a:rPr>
              <a:t>Plant each species where it naturally belongs (“plant the right tree in the right place”) [see #8 etc</a:t>
            </a:r>
            <a:r>
              <a:rPr lang="en-US" sz="1200" dirty="0" smtClean="0">
                <a:latin typeface="Arial" charset="0"/>
              </a:rPr>
              <a:t>.].</a:t>
            </a:r>
          </a:p>
          <a:p>
            <a:pPr marL="228600" indent="-228600">
              <a:buFontTx/>
              <a:buAutoNum type="arabicPeriod"/>
              <a:defRPr/>
            </a:pPr>
            <a:r>
              <a:rPr lang="en-US" sz="1200" dirty="0" smtClean="0">
                <a:latin typeface="Arial" charset="0"/>
              </a:rPr>
              <a:t>Remember that plants can slow down but not completely stop natural erosion. For a more complete explanation of coastal change, ask CMI for the “Coastal Change in the Pacific Islands” book or download it from  </a:t>
            </a:r>
            <a:r>
              <a:rPr lang="en-US" sz="1200" dirty="0">
                <a:latin typeface="Arial" charset="0"/>
                <a:hlinkClick r:id="rId3"/>
              </a:rPr>
              <a:t>http://www.reefresilience.org/wp-content/uploads/Gombos-et-al.-</a:t>
            </a:r>
            <a:r>
              <a:rPr lang="en-US" sz="1200" dirty="0" smtClean="0">
                <a:latin typeface="Arial" charset="0"/>
                <a:hlinkClick r:id="rId3"/>
              </a:rPr>
              <a:t>2014-Coastal-Change-in-the-Pacific-Islands.pdf</a:t>
            </a:r>
            <a:endParaRPr lang="en-US" sz="1200" dirty="0" smtClean="0">
              <a:latin typeface="Arial" charset="0"/>
            </a:endParaRPr>
          </a:p>
          <a:p>
            <a:pPr marL="228600" indent="-228600">
              <a:buFontTx/>
              <a:buAutoNum type="arabicPeriod"/>
              <a:defRPr/>
            </a:pPr>
            <a:endParaRPr lang="en-US" sz="1200" dirty="0">
              <a:latin typeface="Arial" charset="0"/>
            </a:endParaRPr>
          </a:p>
          <a:p>
            <a:r>
              <a:rPr lang="en-US" altLang="en-US" sz="1200" dirty="0" smtClean="0">
                <a:latin typeface="Arial" panose="020B0604020202020204" pitchFamily="34" charset="0"/>
              </a:rPr>
              <a:t>CASE STUDIES</a:t>
            </a:r>
          </a:p>
          <a:p>
            <a:r>
              <a:rPr lang="en-US" altLang="en-US" sz="1200" dirty="0" smtClean="0">
                <a:latin typeface="Arial" panose="020B0604020202020204" pitchFamily="34" charset="0"/>
              </a:rPr>
              <a:t>2015 </a:t>
            </a:r>
            <a:r>
              <a:rPr lang="en-US" altLang="en-US" sz="1200" dirty="0" err="1" smtClean="0">
                <a:latin typeface="Arial" panose="020B0604020202020204" pitchFamily="34" charset="0"/>
              </a:rPr>
              <a:t>Outplanting</a:t>
            </a:r>
            <a:r>
              <a:rPr lang="en-US" altLang="en-US" sz="1200" dirty="0" smtClean="0">
                <a:latin typeface="Arial" panose="020B0604020202020204" pitchFamily="34" charset="0"/>
              </a:rPr>
              <a:t> on </a:t>
            </a:r>
            <a:r>
              <a:rPr lang="en-US" altLang="en-US" sz="1200" dirty="0" err="1" smtClean="0">
                <a:latin typeface="Arial" panose="020B0604020202020204" pitchFamily="34" charset="0"/>
              </a:rPr>
              <a:t>Woja</a:t>
            </a:r>
            <a:r>
              <a:rPr lang="en-US" altLang="en-US" sz="1200" dirty="0" smtClean="0">
                <a:latin typeface="Arial" panose="020B0604020202020204" pitchFamily="34" charset="0"/>
              </a:rPr>
              <a:t> </a:t>
            </a:r>
            <a:r>
              <a:rPr lang="en-US" altLang="en-US" sz="1200" dirty="0">
                <a:latin typeface="Arial" panose="020B0604020202020204" pitchFamily="34" charset="0"/>
              </a:rPr>
              <a:t>Causeway, </a:t>
            </a:r>
            <a:r>
              <a:rPr lang="en-US" altLang="en-US" sz="1200" dirty="0" err="1">
                <a:latin typeface="Arial" panose="020B0604020202020204" pitchFamily="34" charset="0"/>
              </a:rPr>
              <a:t>Ailinglaplap</a:t>
            </a:r>
            <a:r>
              <a:rPr lang="en-US" altLang="en-US" sz="1200" dirty="0">
                <a:latin typeface="Arial" panose="020B0604020202020204" pitchFamily="34" charset="0"/>
              </a:rPr>
              <a:t> </a:t>
            </a:r>
            <a:r>
              <a:rPr lang="en-US" altLang="en-US" sz="1200" dirty="0" smtClean="0">
                <a:latin typeface="Arial" panose="020B0604020202020204" pitchFamily="34" charset="0"/>
              </a:rPr>
              <a:t>Atoll – planting strand species on an artificial causeway linking two islands </a:t>
            </a:r>
          </a:p>
          <a:p>
            <a:r>
              <a:rPr lang="en-US" altLang="en-US" sz="1200" dirty="0" smtClean="0">
                <a:latin typeface="Arial" panose="020B0604020202020204" pitchFamily="34" charset="0"/>
                <a:hlinkClick r:id="rId4"/>
              </a:rPr>
              <a:t>https</a:t>
            </a:r>
            <a:r>
              <a:rPr lang="en-US" altLang="en-US" sz="1200" dirty="0">
                <a:latin typeface="Arial" panose="020B0604020202020204" pitchFamily="34" charset="0"/>
                <a:hlinkClick r:id="rId4"/>
              </a:rPr>
              <a:t>://</a:t>
            </a:r>
            <a:r>
              <a:rPr lang="en-US" altLang="en-US" sz="1200" dirty="0" smtClean="0">
                <a:latin typeface="Arial" panose="020B0604020202020204" pitchFamily="34" charset="0"/>
                <a:hlinkClick r:id="rId4"/>
              </a:rPr>
              <a:t>www.youtube.com/watch?v=AunhShf0E5o&amp;feature=youtu.be&amp;a</a:t>
            </a:r>
            <a:endParaRPr lang="en-US" altLang="en-US" sz="1200" dirty="0" smtClean="0">
              <a:latin typeface="Arial" panose="020B0604020202020204" pitchFamily="34" charset="0"/>
            </a:endParaRPr>
          </a:p>
          <a:p>
            <a:endParaRPr lang="en-US" altLang="en-US" sz="1200" dirty="0" smtClean="0">
              <a:latin typeface="Arial" panose="020B0604020202020204" pitchFamily="34" charset="0"/>
            </a:endParaRPr>
          </a:p>
          <a:p>
            <a:r>
              <a:rPr lang="en-US" altLang="en-US" sz="1200" dirty="0" smtClean="0">
                <a:latin typeface="Arial" panose="020B0604020202020204" pitchFamily="34" charset="0"/>
              </a:rPr>
              <a:t>“</a:t>
            </a:r>
            <a:r>
              <a:rPr lang="en-US" altLang="en-US" sz="1200" dirty="0">
                <a:latin typeface="Arial" panose="020B0604020202020204" pitchFamily="34" charset="0"/>
              </a:rPr>
              <a:t>Strengthening Coastal Resilience in the outlying atolls of the Marshall Islands” by SPC</a:t>
            </a:r>
          </a:p>
          <a:p>
            <a:r>
              <a:rPr lang="en-US" altLang="en-US" sz="1200" dirty="0" smtClean="0">
                <a:latin typeface="Arial" panose="020B0604020202020204" pitchFamily="34" charset="0"/>
              </a:rPr>
              <a:t>https</a:t>
            </a:r>
            <a:r>
              <a:rPr lang="en-US" altLang="en-US" sz="1200" dirty="0">
                <a:latin typeface="Arial" panose="020B0604020202020204" pitchFamily="34" charset="0"/>
              </a:rPr>
              <a:t>://</a:t>
            </a:r>
            <a:r>
              <a:rPr lang="en-US" altLang="en-US" sz="1200" dirty="0" smtClean="0">
                <a:latin typeface="Arial" panose="020B0604020202020204" pitchFamily="34" charset="0"/>
              </a:rPr>
              <a:t>www.youtube.com/watch?v=rmFJ3fHVbZ0</a:t>
            </a:r>
            <a:endParaRPr lang="en-US" sz="1200" dirty="0">
              <a:latin typeface="Arial" charset="0"/>
            </a:endParaRPr>
          </a:p>
        </p:txBody>
      </p:sp>
    </p:spTree>
    <p:extLst>
      <p:ext uri="{BB962C8B-B14F-4D97-AF65-F5344CB8AC3E}">
        <p14:creationId xmlns:p14="http://schemas.microsoft.com/office/powerpoint/2010/main" val="19075600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4" name="Text Placeholder 3"/>
          <p:cNvSpPr>
            <a:spLocks noGrp="1"/>
          </p:cNvSpPr>
          <p:nvPr>
            <p:ph type="body" idx="1"/>
          </p:nvPr>
        </p:nvSpPr>
        <p:spPr/>
        <p:txBody>
          <a:bodyPr/>
          <a:lstStyle/>
          <a:p>
            <a:r>
              <a:rPr lang="en-US" dirty="0" smtClean="0"/>
              <a:t>Specific</a:t>
            </a:r>
            <a:endParaRPr lang="en-US" dirty="0"/>
          </a:p>
        </p:txBody>
      </p:sp>
      <p:sp>
        <p:nvSpPr>
          <p:cNvPr id="5" name="Content Placeholder 4"/>
          <p:cNvSpPr>
            <a:spLocks noGrp="1"/>
          </p:cNvSpPr>
          <p:nvPr>
            <p:ph sz="half" idx="2"/>
          </p:nvPr>
        </p:nvSpPr>
        <p:spPr/>
        <p:txBody>
          <a:bodyPr>
            <a:normAutofit fontScale="92500" lnSpcReduction="10000"/>
          </a:bodyPr>
          <a:lstStyle/>
          <a:p>
            <a:r>
              <a:rPr lang="en-US" sz="1200" dirty="0" smtClean="0"/>
              <a:t>Lander: </a:t>
            </a:r>
            <a:r>
              <a:rPr lang="en-US" sz="1200" dirty="0" smtClean="0"/>
              <a:t>Figure </a:t>
            </a:r>
            <a:r>
              <a:rPr lang="en-US" sz="1200" dirty="0" smtClean="0"/>
              <a:t>adapted </a:t>
            </a:r>
            <a:r>
              <a:rPr lang="en-US" sz="1200" dirty="0" smtClean="0"/>
              <a:t>from Figure 2 by Mark Lander, published in </a:t>
            </a:r>
            <a:r>
              <a:rPr lang="en-US" sz="1200" dirty="0" smtClean="0"/>
              <a:t>National </a:t>
            </a:r>
            <a:r>
              <a:rPr lang="en-US" sz="1200" dirty="0"/>
              <a:t>Oceanic and Atmospheric Administration </a:t>
            </a:r>
            <a:r>
              <a:rPr lang="en-US" sz="1200" dirty="0" smtClean="0"/>
              <a:t> (NOAA) </a:t>
            </a:r>
            <a:r>
              <a:rPr lang="en-US" sz="1200" dirty="0"/>
              <a:t>Pacific ENSO Update, 1</a:t>
            </a:r>
            <a:r>
              <a:rPr lang="en-US" sz="1200" baseline="30000" dirty="0"/>
              <a:t>st</a:t>
            </a:r>
            <a:r>
              <a:rPr lang="en-US" sz="1200" dirty="0"/>
              <a:t>   Quarter, 2016. Vol. 22, No. </a:t>
            </a:r>
            <a:r>
              <a:rPr lang="en-US" sz="1200" dirty="0" smtClean="0"/>
              <a:t>1 ( </a:t>
            </a:r>
            <a:r>
              <a:rPr lang="en-US" sz="1200" u="sng" dirty="0" smtClean="0">
                <a:hlinkClick r:id="rId3"/>
              </a:rPr>
              <a:t>http</a:t>
            </a:r>
            <a:r>
              <a:rPr lang="en-US" sz="1200" u="sng" dirty="0">
                <a:hlinkClick r:id="rId3"/>
              </a:rPr>
              <a:t>://</a:t>
            </a:r>
            <a:r>
              <a:rPr lang="en-US" sz="1200" u="sng" dirty="0" smtClean="0">
                <a:hlinkClick r:id="rId3"/>
              </a:rPr>
              <a:t>www.weather.gov/media/peac/PEU/PEU_v22_n1.pdf</a:t>
            </a:r>
            <a:r>
              <a:rPr lang="en-US" sz="1200" u="sng" dirty="0" smtClean="0"/>
              <a:t> ), with permission from Mark Lander</a:t>
            </a:r>
            <a:endParaRPr lang="en-US" sz="1200" dirty="0"/>
          </a:p>
          <a:p>
            <a:endParaRPr lang="en-US" sz="1200" dirty="0" smtClean="0"/>
          </a:p>
          <a:p>
            <a:r>
              <a:rPr lang="en-US" sz="1200" dirty="0" err="1" smtClean="0"/>
              <a:t>Leewai</a:t>
            </a:r>
            <a:r>
              <a:rPr lang="en-US" sz="1200" dirty="0" smtClean="0"/>
              <a:t>: Figure adapted from illustration by Duane </a:t>
            </a:r>
            <a:r>
              <a:rPr lang="en-US" sz="1200" dirty="0" err="1" smtClean="0"/>
              <a:t>Leewai</a:t>
            </a:r>
            <a:r>
              <a:rPr lang="en-US" sz="1200" dirty="0" smtClean="0"/>
              <a:t>, published in Coastal Change in the </a:t>
            </a:r>
            <a:r>
              <a:rPr lang="en-US" sz="1200" dirty="0"/>
              <a:t>Pacific Islands (</a:t>
            </a:r>
            <a:r>
              <a:rPr lang="en-US" sz="1200" dirty="0">
                <a:hlinkClick r:id="rId4"/>
              </a:rPr>
              <a:t>http://www.reefresilience.org/wp-content/uploads/Gombos-et-al.-</a:t>
            </a:r>
            <a:r>
              <a:rPr lang="en-US" sz="1200" dirty="0" smtClean="0">
                <a:hlinkClick r:id="rId4"/>
              </a:rPr>
              <a:t>2014-Coastal-Change-in-the-Pacific-Islands.pdf</a:t>
            </a:r>
            <a:r>
              <a:rPr lang="en-US" sz="1200" dirty="0" smtClean="0"/>
              <a:t>), with permission from John </a:t>
            </a:r>
            <a:r>
              <a:rPr lang="en-US" sz="1200" dirty="0" err="1" smtClean="0"/>
              <a:t>Marra</a:t>
            </a:r>
            <a:endParaRPr lang="en-US" sz="1200" dirty="0" smtClean="0"/>
          </a:p>
          <a:p>
            <a:r>
              <a:rPr lang="en-US" sz="1200" dirty="0" smtClean="0"/>
              <a:t>Ramsay: Figure adapted from illustration by Doug Ramsay, </a:t>
            </a:r>
            <a:r>
              <a:rPr lang="en-US" sz="1200" dirty="0"/>
              <a:t>published in Coastal Change in the Pacific Islands (</a:t>
            </a:r>
            <a:r>
              <a:rPr lang="en-US" sz="1200" dirty="0">
                <a:hlinkClick r:id="rId4"/>
              </a:rPr>
              <a:t>http://www.reefresilience.org/wp-content/uploads/Gombos-et-al.-2014-Coastal-Change-in-the-Pacific-Islands.pdf</a:t>
            </a:r>
            <a:r>
              <a:rPr lang="en-US" sz="1200" dirty="0"/>
              <a:t>), with permission from </a:t>
            </a:r>
            <a:r>
              <a:rPr lang="en-US" sz="1200" dirty="0" smtClean="0"/>
              <a:t>**</a:t>
            </a:r>
          </a:p>
          <a:p>
            <a:r>
              <a:rPr lang="en-US" sz="1200" dirty="0" smtClean="0"/>
              <a:t>Sleeper </a:t>
            </a:r>
            <a:r>
              <a:rPr lang="en-US" sz="1200" dirty="0" err="1" smtClean="0"/>
              <a:t>Sared</a:t>
            </a:r>
            <a:r>
              <a:rPr lang="en-US" sz="1200" dirty="0" smtClean="0"/>
              <a:t>: Chuuk Department of Agriculture, Federated States of Micronesia. Personal communication with Kathleen Friday, March 2009. Any errors are the responsibility of K. Friday.</a:t>
            </a:r>
          </a:p>
          <a:p>
            <a:r>
              <a:rPr lang="en-US" sz="1200" dirty="0" smtClean="0"/>
              <a:t>Brian </a:t>
            </a:r>
            <a:r>
              <a:rPr lang="en-US" sz="1200" dirty="0" err="1" smtClean="0"/>
              <a:t>Vandervelde</a:t>
            </a:r>
            <a:r>
              <a:rPr lang="en-US" sz="1200" dirty="0" smtClean="0"/>
              <a:t>. Personal communication with Kathleen Friday, April 2015.</a:t>
            </a:r>
            <a:endParaRPr lang="en-US" sz="1200" dirty="0" smtClean="0"/>
          </a:p>
          <a:p>
            <a:endParaRPr lang="en-US" sz="1200" dirty="0"/>
          </a:p>
        </p:txBody>
      </p:sp>
      <p:sp>
        <p:nvSpPr>
          <p:cNvPr id="6" name="Text Placeholder 5"/>
          <p:cNvSpPr>
            <a:spLocks noGrp="1"/>
          </p:cNvSpPr>
          <p:nvPr>
            <p:ph type="body" sz="quarter" idx="3"/>
          </p:nvPr>
        </p:nvSpPr>
        <p:spPr/>
        <p:txBody>
          <a:bodyPr/>
          <a:lstStyle/>
          <a:p>
            <a:r>
              <a:rPr lang="en-US" dirty="0" smtClean="0"/>
              <a:t>General</a:t>
            </a:r>
            <a:endParaRPr lang="en-US" dirty="0"/>
          </a:p>
        </p:txBody>
      </p:sp>
      <p:sp>
        <p:nvSpPr>
          <p:cNvPr id="7" name="Content Placeholder 6"/>
          <p:cNvSpPr>
            <a:spLocks noGrp="1"/>
          </p:cNvSpPr>
          <p:nvPr>
            <p:ph sz="quarter" idx="4"/>
          </p:nvPr>
        </p:nvSpPr>
        <p:spPr/>
        <p:txBody>
          <a:bodyPr/>
          <a:lstStyle/>
          <a:p>
            <a:endParaRPr lang="en-US" dirty="0"/>
          </a:p>
        </p:txBody>
      </p:sp>
    </p:spTree>
    <p:extLst>
      <p:ext uri="{BB962C8B-B14F-4D97-AF65-F5344CB8AC3E}">
        <p14:creationId xmlns:p14="http://schemas.microsoft.com/office/powerpoint/2010/main" val="3613132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79879" y="197192"/>
            <a:ext cx="6475362" cy="1477328"/>
          </a:xfrm>
          <a:prstGeom prst="rect">
            <a:avLst/>
          </a:prstGeom>
          <a:noFill/>
        </p:spPr>
        <p:txBody>
          <a:bodyPr wrap="none" rtlCol="0">
            <a:spAutoFit/>
          </a:bodyPr>
          <a:lstStyle/>
          <a:p>
            <a:r>
              <a:rPr lang="en-US" dirty="0" smtClean="0"/>
              <a:t>Home page watch</a:t>
            </a:r>
          </a:p>
          <a:p>
            <a:r>
              <a:rPr lang="en-US" u="sng" dirty="0">
                <a:hlinkClick r:id="rId3"/>
              </a:rPr>
              <a:t>http://sub47-86.uhh.hawaii.edu/rmi-agroforestry/index-watch.php</a:t>
            </a:r>
            <a:endParaRPr lang="en-US" dirty="0"/>
          </a:p>
          <a:p>
            <a:endParaRPr lang="en-US" dirty="0"/>
          </a:p>
          <a:p>
            <a:endParaRPr lang="en-US" dirty="0" smtClean="0"/>
          </a:p>
          <a:p>
            <a:endParaRPr lang="en-US" dirty="0"/>
          </a:p>
        </p:txBody>
      </p:sp>
      <p:sp>
        <p:nvSpPr>
          <p:cNvPr id="16" name="TextBox 15"/>
          <p:cNvSpPr txBox="1"/>
          <p:nvPr/>
        </p:nvSpPr>
        <p:spPr>
          <a:xfrm>
            <a:off x="5458082" y="6433549"/>
            <a:ext cx="981294" cy="276999"/>
          </a:xfrm>
          <a:prstGeom prst="rect">
            <a:avLst/>
          </a:prstGeom>
          <a:noFill/>
        </p:spPr>
        <p:txBody>
          <a:bodyPr wrap="none" rtlCol="0">
            <a:spAutoFit/>
          </a:bodyPr>
          <a:lstStyle/>
          <a:p>
            <a:r>
              <a:rPr lang="en-US" sz="1200" dirty="0" smtClean="0"/>
              <a:t>THIS IS NOW</a:t>
            </a:r>
            <a:endParaRPr lang="en-US" sz="1200" dirty="0"/>
          </a:p>
        </p:txBody>
      </p:sp>
      <p:sp>
        <p:nvSpPr>
          <p:cNvPr id="10" name="Up Arrow 9"/>
          <p:cNvSpPr/>
          <p:nvPr/>
        </p:nvSpPr>
        <p:spPr>
          <a:xfrm>
            <a:off x="5791200" y="5882706"/>
            <a:ext cx="157529" cy="48920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p:nvPr/>
        </p:nvPicPr>
        <p:blipFill>
          <a:blip r:embed="rId4">
            <a:extLst>
              <a:ext uri="{28A0092B-C50C-407E-A947-70E740481C1C}">
                <a14:useLocalDpi xmlns:a14="http://schemas.microsoft.com/office/drawing/2010/main" val="0"/>
              </a:ext>
            </a:extLst>
          </a:blip>
          <a:srcRect/>
          <a:stretch>
            <a:fillRect/>
          </a:stretch>
        </p:blipFill>
        <p:spPr bwMode="auto">
          <a:xfrm>
            <a:off x="4545985" y="4266399"/>
            <a:ext cx="4432914" cy="1616307"/>
          </a:xfrm>
          <a:prstGeom prst="rect">
            <a:avLst/>
          </a:prstGeom>
          <a:noFill/>
          <a:ln>
            <a:noFill/>
          </a:ln>
        </p:spPr>
      </p:pic>
      <p:sp>
        <p:nvSpPr>
          <p:cNvPr id="3" name="TextBox 2"/>
          <p:cNvSpPr txBox="1"/>
          <p:nvPr/>
        </p:nvSpPr>
        <p:spPr>
          <a:xfrm>
            <a:off x="5648792" y="4158001"/>
            <a:ext cx="794128" cy="307777"/>
          </a:xfrm>
          <a:prstGeom prst="rect">
            <a:avLst/>
          </a:prstGeom>
          <a:noFill/>
        </p:spPr>
        <p:txBody>
          <a:bodyPr wrap="none" rtlCol="0">
            <a:spAutoFit/>
          </a:bodyPr>
          <a:lstStyle/>
          <a:p>
            <a:r>
              <a:rPr lang="en-US" sz="1400" b="1" dirty="0" smtClean="0"/>
              <a:t>Possible</a:t>
            </a:r>
            <a:endParaRPr lang="en-US" sz="1400" b="1" dirty="0"/>
          </a:p>
        </p:txBody>
      </p:sp>
      <p:sp>
        <p:nvSpPr>
          <p:cNvPr id="6" name="Rectangle 5"/>
          <p:cNvSpPr/>
          <p:nvPr/>
        </p:nvSpPr>
        <p:spPr>
          <a:xfrm>
            <a:off x="7162800" y="4370271"/>
            <a:ext cx="1816099" cy="15125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9342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95400" y="914400"/>
            <a:ext cx="6635150" cy="923330"/>
          </a:xfrm>
          <a:prstGeom prst="rect">
            <a:avLst/>
          </a:prstGeom>
          <a:noFill/>
        </p:spPr>
        <p:txBody>
          <a:bodyPr wrap="none" rtlCol="0">
            <a:spAutoFit/>
          </a:bodyPr>
          <a:lstStyle/>
          <a:p>
            <a:r>
              <a:rPr lang="en-US" dirty="0" smtClean="0"/>
              <a:t>Normal home page</a:t>
            </a:r>
          </a:p>
          <a:p>
            <a:endParaRPr lang="en-US" dirty="0"/>
          </a:p>
          <a:p>
            <a:r>
              <a:rPr lang="en-US" dirty="0"/>
              <a:t> </a:t>
            </a:r>
            <a:r>
              <a:rPr lang="en-US" u="sng" dirty="0">
                <a:hlinkClick r:id="rId3"/>
              </a:rPr>
              <a:t>http://sub47-86.uhh.hawaii.edu/rmi-agroforestry/index-normal.php</a:t>
            </a:r>
            <a:endParaRPr lang="en-US" dirty="0"/>
          </a:p>
        </p:txBody>
      </p:sp>
    </p:spTree>
    <p:extLst>
      <p:ext uri="{BB962C8B-B14F-4D97-AF65-F5344CB8AC3E}">
        <p14:creationId xmlns:p14="http://schemas.microsoft.com/office/powerpoint/2010/main" val="814687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5410200" cy="5447645"/>
          </a:xfrm>
          <a:prstGeom prst="rect">
            <a:avLst/>
          </a:prstGeom>
          <a:noFill/>
        </p:spPr>
        <p:txBody>
          <a:bodyPr wrap="square" rtlCol="0">
            <a:spAutoFit/>
          </a:bodyPr>
          <a:lstStyle/>
          <a:p>
            <a:r>
              <a:rPr lang="en-US" sz="2400" dirty="0" smtClean="0">
                <a:solidFill>
                  <a:srgbClr val="FF0000"/>
                </a:solidFill>
              </a:rPr>
              <a:t>EXPLANATION of ENSO:</a:t>
            </a:r>
          </a:p>
          <a:p>
            <a:r>
              <a:rPr lang="en-US" sz="2400" dirty="0" smtClean="0">
                <a:solidFill>
                  <a:srgbClr val="FF0000"/>
                </a:solidFill>
              </a:rPr>
              <a:t>THIS PAGE POSTED AT </a:t>
            </a:r>
          </a:p>
          <a:p>
            <a:r>
              <a:rPr lang="en-US" sz="2400" u="sng" dirty="0">
                <a:solidFill>
                  <a:srgbClr val="FF0000"/>
                </a:solidFill>
                <a:hlinkClick r:id="rId3"/>
              </a:rPr>
              <a:t>http://sub47-86.uhh.hawaii.edu/rmi-agroforestry/enso.php</a:t>
            </a:r>
            <a:endParaRPr lang="en-US" sz="2400" dirty="0">
              <a:solidFill>
                <a:srgbClr val="FF0000"/>
              </a:solidFill>
            </a:endParaRPr>
          </a:p>
          <a:p>
            <a:endParaRPr lang="en-US" sz="1200" dirty="0" smtClean="0"/>
          </a:p>
          <a:p>
            <a:r>
              <a:rPr lang="en-US" sz="1200" dirty="0" smtClean="0"/>
              <a:t>Edit layout</a:t>
            </a:r>
          </a:p>
          <a:p>
            <a:endParaRPr lang="en-US" sz="1200" dirty="0"/>
          </a:p>
          <a:p>
            <a:r>
              <a:rPr lang="en-US" sz="1200" dirty="0" smtClean="0"/>
              <a:t>This link needs supplementary instruction:</a:t>
            </a:r>
          </a:p>
          <a:p>
            <a:r>
              <a:rPr lang="en-US" sz="1200" dirty="0" smtClean="0"/>
              <a:t>“maps </a:t>
            </a:r>
            <a:r>
              <a:rPr lang="en-US" sz="1200" dirty="0"/>
              <a:t>of rainfall and drought across the </a:t>
            </a:r>
            <a:r>
              <a:rPr lang="en-US" sz="1200" dirty="0" smtClean="0"/>
              <a:t>Marshall </a:t>
            </a:r>
            <a:r>
              <a:rPr lang="en-US" sz="1200" dirty="0"/>
              <a:t>islands </a:t>
            </a:r>
            <a:r>
              <a:rPr lang="en-US" sz="1200" dirty="0" smtClean="0"/>
              <a:t>for </a:t>
            </a:r>
            <a:r>
              <a:rPr lang="en-US" sz="1200" dirty="0"/>
              <a:t>different seasons of the El Nino-La Nina pattern</a:t>
            </a:r>
          </a:p>
          <a:p>
            <a:r>
              <a:rPr lang="en-US" sz="1200" u="sng" dirty="0" smtClean="0">
                <a:hlinkClick r:id="rId4"/>
              </a:rPr>
              <a:t>http</a:t>
            </a:r>
            <a:r>
              <a:rPr lang="en-US" sz="1200" u="sng" dirty="0">
                <a:hlinkClick r:id="rId4"/>
              </a:rPr>
              <a:t>://</a:t>
            </a:r>
            <a:r>
              <a:rPr lang="en-US" sz="1200" u="sng" dirty="0" smtClean="0">
                <a:hlinkClick r:id="rId4"/>
              </a:rPr>
              <a:t>developarc.maps.arcgis.com/apps/MapSeries/index.html?appid=411ccedeadb14a2392bf21a4a2ae037e</a:t>
            </a:r>
            <a:r>
              <a:rPr lang="en-US" sz="1200" dirty="0"/>
              <a:t> </a:t>
            </a:r>
            <a:r>
              <a:rPr lang="en-US" sz="1200" dirty="0" smtClean="0"/>
              <a:t>“</a:t>
            </a:r>
          </a:p>
          <a:p>
            <a:endParaRPr lang="en-US" sz="1200" dirty="0"/>
          </a:p>
          <a:p>
            <a:r>
              <a:rPr lang="en-US" sz="1200" dirty="0" smtClean="0"/>
              <a:t>Draft:</a:t>
            </a:r>
          </a:p>
          <a:p>
            <a:r>
              <a:rPr lang="en-US" sz="1200" dirty="0" smtClean="0"/>
              <a:t>The </a:t>
            </a:r>
            <a:r>
              <a:rPr lang="en-US" sz="1200" dirty="0"/>
              <a:t>home page </a:t>
            </a:r>
            <a:r>
              <a:rPr lang="en-US" sz="1200" dirty="0" smtClean="0"/>
              <a:t>shows </a:t>
            </a:r>
            <a:r>
              <a:rPr lang="en-US" sz="1200" dirty="0"/>
              <a:t>which </a:t>
            </a:r>
            <a:r>
              <a:rPr lang="en-US" sz="1200" dirty="0" smtClean="0"/>
              <a:t>islands and atolls </a:t>
            </a:r>
            <a:r>
              <a:rPr lang="en-US" sz="1200" dirty="0"/>
              <a:t>are wetter </a:t>
            </a:r>
            <a:r>
              <a:rPr lang="en-US" sz="1200" dirty="0" smtClean="0"/>
              <a:t>(dark blue) and drier (light blue) on average. Click the “+” and drag the map to zoom in to the Marshalls.</a:t>
            </a:r>
            <a:endParaRPr lang="en-US" sz="1200" dirty="0"/>
          </a:p>
          <a:p>
            <a:endParaRPr lang="en-US" sz="1200" dirty="0" smtClean="0"/>
          </a:p>
          <a:p>
            <a:r>
              <a:rPr lang="en-US" sz="1200" dirty="0" smtClean="0"/>
              <a:t>To </a:t>
            </a:r>
            <a:r>
              <a:rPr lang="en-US" sz="1200" dirty="0"/>
              <a:t>see the effects of a strong El </a:t>
            </a:r>
            <a:r>
              <a:rPr lang="en-US" sz="1200" dirty="0" smtClean="0"/>
              <a:t>Nino:</a:t>
            </a:r>
            <a:endParaRPr lang="en-US" sz="1200" dirty="0"/>
          </a:p>
          <a:p>
            <a:pPr lvl="0"/>
            <a:r>
              <a:rPr lang="en-US" sz="1200" dirty="0"/>
              <a:t>Click the circled “2” at the upper left to see how </a:t>
            </a:r>
            <a:r>
              <a:rPr lang="en-US" sz="1200" dirty="0" smtClean="0"/>
              <a:t>the Year 1 </a:t>
            </a:r>
            <a:r>
              <a:rPr lang="en-US" sz="1200" dirty="0"/>
              <a:t>winter (Dec-Feb) will compare to a normal year. Dark brown means less than half the usual amount of rain, as in </a:t>
            </a:r>
            <a:r>
              <a:rPr lang="en-US" sz="1200" dirty="0" smtClean="0"/>
              <a:t>the far northeast of the Marshalls, but </a:t>
            </a:r>
            <a:r>
              <a:rPr lang="en-US" sz="1200" dirty="0"/>
              <a:t>pale blue means a little wetter than the usual </a:t>
            </a:r>
            <a:r>
              <a:rPr lang="en-US" sz="1200" dirty="0" smtClean="0"/>
              <a:t>winter, as in the far west of the Marshalls.</a:t>
            </a:r>
            <a:endParaRPr lang="en-US" sz="1200" dirty="0"/>
          </a:p>
          <a:p>
            <a:pPr lvl="0"/>
            <a:r>
              <a:rPr lang="en-US" sz="1200" dirty="0"/>
              <a:t>Click “6” for </a:t>
            </a:r>
            <a:r>
              <a:rPr lang="en-US" sz="1200" dirty="0" smtClean="0"/>
              <a:t>the Year 1 </a:t>
            </a:r>
            <a:r>
              <a:rPr lang="en-US" sz="1200" dirty="0"/>
              <a:t>spring (March-May</a:t>
            </a:r>
            <a:r>
              <a:rPr lang="en-US" sz="1200" dirty="0" smtClean="0"/>
              <a:t>) – drier.</a:t>
            </a:r>
            <a:endParaRPr lang="en-US" sz="1200" dirty="0"/>
          </a:p>
          <a:p>
            <a:pPr lvl="0"/>
            <a:r>
              <a:rPr lang="en-US" sz="1200" dirty="0"/>
              <a:t>Click “10” for </a:t>
            </a:r>
            <a:r>
              <a:rPr lang="en-US" sz="1200" dirty="0" smtClean="0"/>
              <a:t>the Year 1 </a:t>
            </a:r>
            <a:r>
              <a:rPr lang="en-US" sz="1200" dirty="0"/>
              <a:t>summer (</a:t>
            </a:r>
            <a:r>
              <a:rPr lang="en-US" sz="1200" dirty="0" smtClean="0"/>
              <a:t>June-August)</a:t>
            </a:r>
            <a:endParaRPr lang="en-US" sz="1200" dirty="0"/>
          </a:p>
          <a:p>
            <a:endParaRPr lang="en-US" sz="1200" dirty="0"/>
          </a:p>
        </p:txBody>
      </p:sp>
    </p:spTree>
    <p:extLst>
      <p:ext uri="{BB962C8B-B14F-4D97-AF65-F5344CB8AC3E}">
        <p14:creationId xmlns:p14="http://schemas.microsoft.com/office/powerpoint/2010/main" val="3063329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5410200" cy="2492990"/>
          </a:xfrm>
          <a:prstGeom prst="rect">
            <a:avLst/>
          </a:prstGeom>
          <a:noFill/>
        </p:spPr>
        <p:txBody>
          <a:bodyPr wrap="square" rtlCol="0">
            <a:spAutoFit/>
          </a:bodyPr>
          <a:lstStyle/>
          <a:p>
            <a:r>
              <a:rPr lang="en-US" sz="2400" dirty="0" smtClean="0">
                <a:solidFill>
                  <a:srgbClr val="FF0000"/>
                </a:solidFill>
              </a:rPr>
              <a:t>BASIC (NEUTRAL/AVERAGE/La Nina) 12-month calendar:</a:t>
            </a:r>
          </a:p>
          <a:p>
            <a:r>
              <a:rPr lang="en-US" sz="2400" dirty="0" smtClean="0">
                <a:solidFill>
                  <a:srgbClr val="FF0000"/>
                </a:solidFill>
              </a:rPr>
              <a:t>THIS PAGE POSTED AT </a:t>
            </a:r>
          </a:p>
          <a:p>
            <a:r>
              <a:rPr lang="en-US" sz="2400" u="sng" dirty="0">
                <a:solidFill>
                  <a:srgbClr val="FF0000"/>
                </a:solidFill>
                <a:hlinkClick r:id="rId3"/>
              </a:rPr>
              <a:t>http://</a:t>
            </a:r>
            <a:r>
              <a:rPr lang="en-US" sz="2400" u="sng" dirty="0" smtClean="0">
                <a:solidFill>
                  <a:srgbClr val="FF0000"/>
                </a:solidFill>
                <a:hlinkClick r:id="rId3"/>
              </a:rPr>
              <a:t>sub47-86.uhh.hawaii.edu/rmi-agroforestry/calendar.php</a:t>
            </a:r>
            <a:endParaRPr lang="en-US" sz="2400" dirty="0">
              <a:solidFill>
                <a:srgbClr val="FF0000"/>
              </a:solidFill>
            </a:endParaRPr>
          </a:p>
          <a:p>
            <a:endParaRPr lang="en-US" sz="1200" dirty="0" smtClean="0"/>
          </a:p>
          <a:p>
            <a:r>
              <a:rPr lang="en-US" sz="1200" dirty="0" smtClean="0"/>
              <a:t>(will also want to enable user to scroll down to table format of same info)</a:t>
            </a:r>
          </a:p>
          <a:p>
            <a:endParaRPr lang="en-US" sz="1200" dirty="0"/>
          </a:p>
        </p:txBody>
      </p:sp>
    </p:spTree>
    <p:extLst>
      <p:ext uri="{BB962C8B-B14F-4D97-AF65-F5344CB8AC3E}">
        <p14:creationId xmlns:p14="http://schemas.microsoft.com/office/powerpoint/2010/main" val="1523566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7772400" cy="1470025"/>
          </a:xfrm>
        </p:spPr>
        <p:txBody>
          <a:bodyPr>
            <a:normAutofit fontScale="90000"/>
          </a:bodyPr>
          <a:lstStyle/>
          <a:p>
            <a:r>
              <a:rPr lang="en-US" dirty="0" smtClean="0"/>
              <a:t>24-month El Nino calendar</a:t>
            </a:r>
            <a:br>
              <a:rPr lang="en-US" dirty="0" smtClean="0"/>
            </a:br>
            <a:r>
              <a:rPr lang="en-US" dirty="0" smtClean="0"/>
              <a:t>(weather differs during first 18 months; lingering effects on crops; draft from web programmer not yet reviewed)</a:t>
            </a:r>
            <a:endParaRPr lang="en-US" dirty="0"/>
          </a:p>
        </p:txBody>
      </p:sp>
      <p:sp>
        <p:nvSpPr>
          <p:cNvPr id="3" name="Subtitle 2"/>
          <p:cNvSpPr>
            <a:spLocks noGrp="1"/>
          </p:cNvSpPr>
          <p:nvPr>
            <p:ph type="subTitle" idx="1"/>
          </p:nvPr>
        </p:nvSpPr>
        <p:spPr/>
        <p:txBody>
          <a:bodyPr/>
          <a:lstStyle/>
          <a:p>
            <a:r>
              <a:rPr lang="en-US" dirty="0" smtClean="0">
                <a:solidFill>
                  <a:srgbClr val="FF0000"/>
                </a:solidFill>
              </a:rPr>
              <a:t>Page posted at </a:t>
            </a:r>
            <a:r>
              <a:rPr lang="en-US" dirty="0" smtClean="0">
                <a:hlinkClick r:id="rId2"/>
              </a:rPr>
              <a:t>http://sub47-86.uhh.Hawaii.edu/rmi-agroforestry/elnino-calendar.php</a:t>
            </a:r>
            <a:endParaRPr lang="en-US" dirty="0" smtClean="0"/>
          </a:p>
          <a:p>
            <a:endParaRPr lang="en-US" dirty="0"/>
          </a:p>
        </p:txBody>
      </p:sp>
    </p:spTree>
    <p:extLst>
      <p:ext uri="{BB962C8B-B14F-4D97-AF65-F5344CB8AC3E}">
        <p14:creationId xmlns:p14="http://schemas.microsoft.com/office/powerpoint/2010/main" val="497436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81000"/>
            <a:ext cx="8077200" cy="1200329"/>
          </a:xfrm>
          <a:prstGeom prst="rect">
            <a:avLst/>
          </a:prstGeom>
          <a:noFill/>
        </p:spPr>
        <p:txBody>
          <a:bodyPr wrap="square" rtlCol="0">
            <a:spAutoFit/>
          </a:bodyPr>
          <a:lstStyle/>
          <a:p>
            <a:r>
              <a:rPr lang="en-US" dirty="0" smtClean="0">
                <a:solidFill>
                  <a:srgbClr val="FF0000"/>
                </a:solidFill>
              </a:rPr>
              <a:t>AGROFORESTRY RECOMMENDATIONS during El Nino</a:t>
            </a:r>
          </a:p>
          <a:p>
            <a:r>
              <a:rPr lang="en-US" dirty="0" smtClean="0">
                <a:solidFill>
                  <a:srgbClr val="FF0000"/>
                </a:solidFill>
              </a:rPr>
              <a:t>THIS </a:t>
            </a:r>
            <a:r>
              <a:rPr lang="en-US" dirty="0">
                <a:solidFill>
                  <a:srgbClr val="FF0000"/>
                </a:solidFill>
              </a:rPr>
              <a:t>PAGE POSTED AT </a:t>
            </a:r>
          </a:p>
          <a:p>
            <a:r>
              <a:rPr lang="en-US" u="sng" dirty="0">
                <a:hlinkClick r:id="rId3"/>
              </a:rPr>
              <a:t>http://</a:t>
            </a:r>
            <a:r>
              <a:rPr lang="en-US" u="sng" dirty="0" smtClean="0">
                <a:hlinkClick r:id="rId3"/>
              </a:rPr>
              <a:t>sub47-86.uhh.hawaii.edu/rmi-agroforestry/el-nino-recommendations.php</a:t>
            </a:r>
            <a:endParaRPr lang="en-US" u="sng" dirty="0" smtClean="0"/>
          </a:p>
          <a:p>
            <a:endParaRPr lang="en-US" u="sng" dirty="0"/>
          </a:p>
        </p:txBody>
      </p:sp>
    </p:spTree>
    <p:extLst>
      <p:ext uri="{BB962C8B-B14F-4D97-AF65-F5344CB8AC3E}">
        <p14:creationId xmlns:p14="http://schemas.microsoft.com/office/powerpoint/2010/main" val="1618366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600" y="152400"/>
            <a:ext cx="8686800" cy="6401753"/>
          </a:xfrm>
          <a:prstGeom prst="rect">
            <a:avLst/>
          </a:prstGeom>
          <a:noFill/>
          <a:ln>
            <a:solidFill>
              <a:schemeClr val="accent1"/>
            </a:solidFill>
          </a:ln>
        </p:spPr>
        <p:txBody>
          <a:bodyPr wrap="square" rtlCol="0">
            <a:spAutoFit/>
          </a:bodyPr>
          <a:lstStyle/>
          <a:p>
            <a:r>
              <a:rPr lang="en-US" dirty="0" smtClean="0"/>
              <a:t>LONG TERM: THE LIFETIME OF A TREE OR PERSON</a:t>
            </a:r>
          </a:p>
          <a:p>
            <a:r>
              <a:rPr lang="en-US" sz="1400" dirty="0" smtClean="0"/>
              <a:t>ISLAND </a:t>
            </a:r>
            <a:r>
              <a:rPr lang="en-US" sz="1400" dirty="0"/>
              <a:t>PLANTS: </a:t>
            </a:r>
            <a:r>
              <a:rPr lang="en-US" sz="1400" dirty="0" smtClean="0"/>
              <a:t>Ancient </a:t>
            </a:r>
            <a:r>
              <a:rPr lang="en-US" sz="1400" dirty="0"/>
              <a:t>traditions, modern </a:t>
            </a:r>
            <a:r>
              <a:rPr lang="en-US" sz="1400" dirty="0" smtClean="0"/>
              <a:t>adaptability. Keeping </a:t>
            </a:r>
            <a:r>
              <a:rPr lang="en-US" sz="1400" dirty="0"/>
              <a:t>people healthy </a:t>
            </a:r>
            <a:r>
              <a:rPr lang="en-US" sz="1400" dirty="0" smtClean="0"/>
              <a:t>even in </a:t>
            </a:r>
            <a:r>
              <a:rPr lang="en-US" sz="1400" dirty="0"/>
              <a:t>climate </a:t>
            </a:r>
            <a:r>
              <a:rPr lang="en-US" sz="1400" dirty="0" smtClean="0"/>
              <a:t>change.</a:t>
            </a:r>
            <a:endParaRPr lang="en-US" sz="1400" dirty="0"/>
          </a:p>
          <a:p>
            <a:endParaRPr lang="en-US" sz="1400" dirty="0" smtClean="0"/>
          </a:p>
          <a:p>
            <a:r>
              <a:rPr lang="en-US" sz="1400" dirty="0" smtClean="0"/>
              <a:t>Traditional plants </a:t>
            </a:r>
            <a:r>
              <a:rPr lang="en-US" sz="1400" dirty="0"/>
              <a:t>of the Marshalls were brought by Island people many centuries ago. </a:t>
            </a:r>
            <a:r>
              <a:rPr lang="en-US" sz="1400" dirty="0" smtClean="0"/>
              <a:t>They are adapted to </a:t>
            </a:r>
            <a:r>
              <a:rPr lang="en-US" sz="1400" dirty="0"/>
              <a:t>atoll conditions: sandy soils and occasional inundation, storms and droughts. </a:t>
            </a:r>
            <a:r>
              <a:rPr lang="en-US" sz="1400" dirty="0" smtClean="0"/>
              <a:t>They are </a:t>
            </a:r>
            <a:r>
              <a:rPr lang="en-US" sz="1400" dirty="0"/>
              <a:t>better able to withstand extreme conditions due to El Nino or climate change than  almost any recently introduced species. </a:t>
            </a:r>
            <a:r>
              <a:rPr lang="en-US" sz="1400" dirty="0" smtClean="0"/>
              <a:t>Traditional and local </a:t>
            </a:r>
            <a:r>
              <a:rPr lang="en-US" sz="1400" dirty="0"/>
              <a:t>fruits, vegetables and staple crops provide more vitamins and fiber than imported white rice, white bread, sugar, soda, and fatty meats. </a:t>
            </a:r>
            <a:r>
              <a:rPr lang="en-US" sz="1400" dirty="0" smtClean="0"/>
              <a:t>They help </a:t>
            </a:r>
            <a:r>
              <a:rPr lang="en-US" sz="1400" dirty="0"/>
              <a:t>prevent Vitamin A deficiency, obesity, diabetes,  heart disease, and even cancer. Local plants </a:t>
            </a:r>
            <a:r>
              <a:rPr lang="en-US" sz="1400" dirty="0" smtClean="0"/>
              <a:t>support </a:t>
            </a:r>
            <a:r>
              <a:rPr lang="en-US" sz="1400" dirty="0"/>
              <a:t>rich traditions: ceremonies, traditional medicine, basketry, and art. </a:t>
            </a:r>
            <a:endParaRPr lang="en-US" sz="1400" dirty="0" smtClean="0"/>
          </a:p>
          <a:p>
            <a:endParaRPr lang="en-US" sz="1400" dirty="0" smtClean="0"/>
          </a:p>
          <a:p>
            <a:r>
              <a:rPr lang="en-US" sz="1400" dirty="0" smtClean="0"/>
              <a:t>GARDENING: </a:t>
            </a:r>
            <a:r>
              <a:rPr lang="en-US" sz="1400" dirty="0" smtClean="0">
                <a:solidFill>
                  <a:srgbClr val="FF0000"/>
                </a:solidFill>
              </a:rPr>
              <a:t>Plant resilient trees and crops that can tolerate drought and salty conditions</a:t>
            </a:r>
          </a:p>
          <a:p>
            <a:pPr marL="285750" indent="-285750">
              <a:buFontTx/>
              <a:buChar char="-"/>
            </a:pPr>
            <a:r>
              <a:rPr lang="en-US" sz="1400" dirty="0" smtClean="0">
                <a:solidFill>
                  <a:srgbClr val="00B050"/>
                </a:solidFill>
              </a:rPr>
              <a:t>Recommended species and characteristics </a:t>
            </a:r>
            <a:r>
              <a:rPr lang="en-US" sz="1400" dirty="0" smtClean="0"/>
              <a:t>(click here for NRCS Vegetative Guide)</a:t>
            </a:r>
          </a:p>
          <a:p>
            <a:pPr marL="285750" indent="-285750">
              <a:buFontTx/>
              <a:buChar char="-"/>
            </a:pPr>
            <a:r>
              <a:rPr lang="en-US" sz="1400" dirty="0" smtClean="0">
                <a:solidFill>
                  <a:srgbClr val="00B050"/>
                </a:solidFill>
              </a:rPr>
              <a:t>Traditional and modern ways of gardening </a:t>
            </a:r>
            <a:r>
              <a:rPr lang="en-US" sz="1400" dirty="0" smtClean="0"/>
              <a:t>– mulch, compost, and multistory cropping (click here)</a:t>
            </a:r>
          </a:p>
          <a:p>
            <a:pPr marL="285750" lvl="0" indent="-285750">
              <a:buFontTx/>
              <a:buChar char="-"/>
            </a:pPr>
            <a:r>
              <a:rPr lang="en-US" sz="1400" dirty="0" smtClean="0">
                <a:solidFill>
                  <a:srgbClr val="00B050"/>
                </a:solidFill>
              </a:rPr>
              <a:t>Click here for calendar of crop harvests under normal or La Nina conditions</a:t>
            </a:r>
            <a:endParaRPr lang="en-US" sz="1400" i="1" dirty="0">
              <a:solidFill>
                <a:srgbClr val="00B050"/>
              </a:solidFill>
            </a:endParaRPr>
          </a:p>
          <a:p>
            <a:endParaRPr lang="en-US" sz="1400" dirty="0"/>
          </a:p>
          <a:p>
            <a:r>
              <a:rPr lang="en-US" sz="1400" dirty="0" smtClean="0">
                <a:solidFill>
                  <a:srgbClr val="FF0000"/>
                </a:solidFill>
              </a:rPr>
              <a:t>Enjoy traditional foods that keep you healthy with vitamins and fiber</a:t>
            </a:r>
            <a:r>
              <a:rPr lang="en-US" sz="1400" dirty="0" smtClean="0"/>
              <a:t> </a:t>
            </a:r>
          </a:p>
          <a:p>
            <a:r>
              <a:rPr lang="en-US" sz="1400" dirty="0" smtClean="0"/>
              <a:t>- Nutrition (click here)</a:t>
            </a:r>
            <a:endParaRPr lang="en-US" sz="1400" dirty="0"/>
          </a:p>
          <a:p>
            <a:r>
              <a:rPr lang="en-US" sz="1400" dirty="0" smtClean="0"/>
              <a:t>- Storage </a:t>
            </a:r>
            <a:r>
              <a:rPr lang="en-US" sz="1400" dirty="0"/>
              <a:t>&amp; </a:t>
            </a:r>
            <a:r>
              <a:rPr lang="en-US" sz="1400" dirty="0" smtClean="0"/>
              <a:t>preservation (click here)</a:t>
            </a:r>
            <a:endParaRPr lang="en-US" sz="1400" dirty="0"/>
          </a:p>
          <a:p>
            <a:pPr marL="285750" indent="-285750">
              <a:buFontTx/>
              <a:buChar char="-"/>
            </a:pPr>
            <a:r>
              <a:rPr lang="en-US" sz="1400" dirty="0" smtClean="0"/>
              <a:t>Recipes (click here)</a:t>
            </a:r>
          </a:p>
          <a:p>
            <a:pPr marL="285750" indent="-285750">
              <a:buFontTx/>
              <a:buChar char="-"/>
            </a:pPr>
            <a:r>
              <a:rPr lang="en-US" sz="1400" dirty="0" smtClean="0"/>
              <a:t>Policies (click here)</a:t>
            </a:r>
          </a:p>
          <a:p>
            <a:pPr marL="285750" indent="-285750">
              <a:buFontTx/>
              <a:buChar char="-"/>
            </a:pPr>
            <a:r>
              <a:rPr lang="en-US" sz="1400" dirty="0" smtClean="0"/>
              <a:t>Events/festivals (click here)</a:t>
            </a:r>
          </a:p>
          <a:p>
            <a:endParaRPr lang="en-US" sz="1400" dirty="0"/>
          </a:p>
          <a:p>
            <a:r>
              <a:rPr lang="en-US" sz="1400" dirty="0" smtClean="0">
                <a:solidFill>
                  <a:srgbClr val="FF0000"/>
                </a:solidFill>
              </a:rPr>
              <a:t>Care for coastal forest that holds the shoreline and protects crops from salt spray</a:t>
            </a:r>
            <a:r>
              <a:rPr lang="en-US" sz="1400" dirty="0" smtClean="0"/>
              <a:t> </a:t>
            </a:r>
            <a:r>
              <a:rPr lang="en-US" sz="1400" dirty="0"/>
              <a:t>(link to entire separate </a:t>
            </a:r>
            <a:r>
              <a:rPr lang="en-US" sz="1400" dirty="0" err="1" smtClean="0"/>
              <a:t>powerpoint</a:t>
            </a:r>
            <a:r>
              <a:rPr lang="en-US" sz="1400" dirty="0" smtClean="0"/>
              <a:t>)</a:t>
            </a:r>
          </a:p>
          <a:p>
            <a:pPr marL="285750" indent="-285750">
              <a:buFontTx/>
              <a:buChar char="-"/>
            </a:pPr>
            <a:r>
              <a:rPr lang="en-US" sz="1400" dirty="0" smtClean="0"/>
              <a:t>Strand forest</a:t>
            </a:r>
          </a:p>
          <a:p>
            <a:pPr marL="285750" indent="-285750">
              <a:buFontTx/>
              <a:buChar char="-"/>
            </a:pPr>
            <a:r>
              <a:rPr lang="en-US" sz="1400" dirty="0" smtClean="0"/>
              <a:t>Mangroves</a:t>
            </a:r>
            <a:endParaRPr lang="en-US" sz="1400" dirty="0"/>
          </a:p>
          <a:p>
            <a:endParaRPr lang="en-US" sz="1400" dirty="0"/>
          </a:p>
          <a:p>
            <a:r>
              <a:rPr lang="en-US" sz="1400" dirty="0" smtClean="0">
                <a:solidFill>
                  <a:srgbClr val="FF0000"/>
                </a:solidFill>
              </a:rPr>
              <a:t>Learn about the long-term effects of climate change in the Marshalls </a:t>
            </a:r>
            <a:r>
              <a:rPr lang="en-US" sz="1400" dirty="0" smtClean="0"/>
              <a:t>(click here)</a:t>
            </a:r>
          </a:p>
          <a:p>
            <a:endParaRPr lang="en-US" sz="1400" dirty="0"/>
          </a:p>
          <a:p>
            <a:r>
              <a:rPr lang="en-US" sz="1400" dirty="0" smtClean="0"/>
              <a:t>[Next few </a:t>
            </a:r>
            <a:r>
              <a:rPr lang="en-US" sz="1400" dirty="0" err="1" smtClean="0"/>
              <a:t>powerpoint</a:t>
            </a:r>
            <a:r>
              <a:rPr lang="en-US" sz="1400" dirty="0" smtClean="0"/>
              <a:t> slides could be separate pages or could be same page, scroll down, with internal links]</a:t>
            </a:r>
            <a:endParaRPr lang="en-US" sz="1400" dirty="0"/>
          </a:p>
        </p:txBody>
      </p:sp>
    </p:spTree>
    <p:extLst>
      <p:ext uri="{BB962C8B-B14F-4D97-AF65-F5344CB8AC3E}">
        <p14:creationId xmlns:p14="http://schemas.microsoft.com/office/powerpoint/2010/main" val="17674164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3572</TotalTime>
  <Words>4711</Words>
  <Application>Microsoft Office PowerPoint</Application>
  <PresentationFormat>On-screen Show (4:3)</PresentationFormat>
  <Paragraphs>390</Paragraphs>
  <Slides>24</Slides>
  <Notes>23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24</vt:i4>
      </vt:variant>
    </vt:vector>
  </HeadingPairs>
  <TitlesOfParts>
    <vt:vector size="29" baseType="lpstr">
      <vt:lpstr>Arial</vt:lpstr>
      <vt:lpstr>Calibri</vt:lpstr>
      <vt:lpstr>Wingdings</vt:lpstr>
      <vt:lpstr>Office Theme</vt:lpstr>
      <vt:lpstr>Default Design</vt:lpstr>
      <vt:lpstr>Overall notes</vt:lpstr>
      <vt:lpstr>PowerPoint Presentation</vt:lpstr>
      <vt:lpstr>PowerPoint Presentation</vt:lpstr>
      <vt:lpstr>PowerPoint Presentation</vt:lpstr>
      <vt:lpstr>PowerPoint Presentation</vt:lpstr>
      <vt:lpstr>PowerPoint Presentation</vt:lpstr>
      <vt:lpstr>24-month El Nino calendar (weather differs during first 18 months; lingering effects on crops; draft from web programmer not yet reviewed)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study Outplanting mangroves in atolls of Chuuk Recommendations from Sleeper Sared </vt:lpstr>
      <vt:lpstr>PowerPoint Presentation</vt:lpstr>
      <vt:lpstr>PowerPoint Presentation</vt:lpstr>
      <vt:lpstr>PowerPoint Presentation</vt:lpstr>
      <vt:lpstr>Protecting and encouraging strand forest Recommendations from Brian Vandervelde</vt:lpstr>
      <vt:lpstr>PowerPoint Presentation</vt:lpstr>
      <vt:lpstr>Acknowledgements</vt:lpstr>
    </vt:vector>
  </TitlesOfParts>
  <Company>Forest Service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USDA Forest Service</dc:creator>
  <cp:lastModifiedBy>Friday, Kathleen S -FS</cp:lastModifiedBy>
  <cp:revision>148</cp:revision>
  <dcterms:created xsi:type="dcterms:W3CDTF">2015-09-06T00:40:58Z</dcterms:created>
  <dcterms:modified xsi:type="dcterms:W3CDTF">2016-06-01T00:44:00Z</dcterms:modified>
</cp:coreProperties>
</file>

<file path=docProps/thumbnail.jpeg>
</file>